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779" r:id="rId2"/>
    <p:sldId id="1046" r:id="rId3"/>
    <p:sldId id="1108" r:id="rId4"/>
    <p:sldId id="1107" r:id="rId5"/>
    <p:sldId id="1047" r:id="rId6"/>
    <p:sldId id="1048" r:id="rId7"/>
    <p:sldId id="1049" r:id="rId8"/>
    <p:sldId id="1051" r:id="rId9"/>
    <p:sldId id="1052" r:id="rId10"/>
    <p:sldId id="1011" r:id="rId11"/>
    <p:sldId id="1085" r:id="rId12"/>
    <p:sldId id="1091" r:id="rId13"/>
    <p:sldId id="1093" r:id="rId14"/>
    <p:sldId id="1090" r:id="rId15"/>
    <p:sldId id="1081" r:id="rId16"/>
    <p:sldId id="1082" r:id="rId17"/>
    <p:sldId id="1097" r:id="rId18"/>
    <p:sldId id="1094" r:id="rId19"/>
    <p:sldId id="1095" r:id="rId20"/>
    <p:sldId id="1096" r:id="rId21"/>
    <p:sldId id="1013" r:id="rId22"/>
    <p:sldId id="1086" r:id="rId23"/>
    <p:sldId id="1014" r:id="rId24"/>
    <p:sldId id="1015" r:id="rId25"/>
    <p:sldId id="1016" r:id="rId26"/>
    <p:sldId id="1067" r:id="rId27"/>
    <p:sldId id="1066" r:id="rId28"/>
    <p:sldId id="1111" r:id="rId29"/>
    <p:sldId id="1110" r:id="rId30"/>
    <p:sldId id="1109" r:id="rId31"/>
    <p:sldId id="1069" r:id="rId32"/>
    <p:sldId id="1017" r:id="rId33"/>
    <p:sldId id="1018" r:id="rId34"/>
    <p:sldId id="1019" r:id="rId35"/>
    <p:sldId id="1020" r:id="rId36"/>
    <p:sldId id="1021" r:id="rId37"/>
    <p:sldId id="1098" r:id="rId38"/>
    <p:sldId id="1099" r:id="rId39"/>
    <p:sldId id="1100" r:id="rId40"/>
    <p:sldId id="1101" r:id="rId41"/>
    <p:sldId id="1113" r:id="rId42"/>
    <p:sldId id="1112" r:id="rId43"/>
    <p:sldId id="1114" r:id="rId44"/>
    <p:sldId id="1115" r:id="rId45"/>
    <p:sldId id="1074" r:id="rId46"/>
    <p:sldId id="1116" r:id="rId47"/>
    <p:sldId id="1117" r:id="rId48"/>
    <p:sldId id="1118" r:id="rId49"/>
    <p:sldId id="1087" r:id="rId50"/>
    <p:sldId id="907" r:id="rId51"/>
    <p:sldId id="908" r:id="rId52"/>
    <p:sldId id="909" r:id="rId53"/>
    <p:sldId id="910" r:id="rId54"/>
    <p:sldId id="911" r:id="rId55"/>
    <p:sldId id="912" r:id="rId56"/>
    <p:sldId id="913" r:id="rId57"/>
    <p:sldId id="914" r:id="rId58"/>
    <p:sldId id="915" r:id="rId59"/>
    <p:sldId id="916" r:id="rId60"/>
    <p:sldId id="917" r:id="rId61"/>
    <p:sldId id="918" r:id="rId62"/>
    <p:sldId id="919" r:id="rId63"/>
    <p:sldId id="920" r:id="rId64"/>
    <p:sldId id="921" r:id="rId65"/>
    <p:sldId id="922" r:id="rId66"/>
    <p:sldId id="923" r:id="rId67"/>
    <p:sldId id="924" r:id="rId68"/>
    <p:sldId id="1035" r:id="rId69"/>
    <p:sldId id="925" r:id="rId70"/>
    <p:sldId id="926" r:id="rId71"/>
    <p:sldId id="927" r:id="rId72"/>
    <p:sldId id="928" r:id="rId73"/>
    <p:sldId id="929" r:id="rId74"/>
    <p:sldId id="930" r:id="rId75"/>
    <p:sldId id="931" r:id="rId76"/>
    <p:sldId id="933" r:id="rId77"/>
    <p:sldId id="598" r:id="rId78"/>
    <p:sldId id="527" r:id="rId79"/>
    <p:sldId id="528" r:id="rId80"/>
    <p:sldId id="503" r:id="rId81"/>
    <p:sldId id="1104" r:id="rId82"/>
    <p:sldId id="1036" r:id="rId83"/>
    <p:sldId id="900" r:id="rId84"/>
    <p:sldId id="504" r:id="rId85"/>
    <p:sldId id="905" r:id="rId86"/>
    <p:sldId id="852" r:id="rId87"/>
    <p:sldId id="853" r:id="rId88"/>
    <p:sldId id="851" r:id="rId89"/>
    <p:sldId id="1039" r:id="rId90"/>
    <p:sldId id="840" r:id="rId91"/>
    <p:sldId id="505" r:id="rId92"/>
    <p:sldId id="855" r:id="rId93"/>
    <p:sldId id="856" r:id="rId94"/>
    <p:sldId id="862" r:id="rId95"/>
    <p:sldId id="888" r:id="rId96"/>
    <p:sldId id="1105" r:id="rId97"/>
    <p:sldId id="1106" r:id="rId98"/>
    <p:sldId id="1002" r:id="rId99"/>
    <p:sldId id="1088" r:id="rId100"/>
    <p:sldId id="1089" r:id="rId101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00"/>
    <a:srgbClr val="003300"/>
    <a:srgbClr val="0F3B00"/>
    <a:srgbClr val="FBB7B7"/>
    <a:srgbClr val="FF6666"/>
    <a:srgbClr val="FF0000"/>
    <a:srgbClr val="FF0080"/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86165" autoAdjust="0"/>
  </p:normalViewPr>
  <p:slideViewPr>
    <p:cSldViewPr>
      <p:cViewPr varScale="1">
        <p:scale>
          <a:sx n="101" d="100"/>
          <a:sy n="101" d="100"/>
        </p:scale>
        <p:origin x="-1304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5" d="100"/>
        <a:sy n="155" d="100"/>
      </p:scale>
      <p:origin x="0" y="2000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handoutMaster" Target="handoutMasters/handout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13/11/2012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Despite the disagreement on details, I think one thing almost everyone agrees about is this: shared intention is to joint action at least approximately what ordinary individual intention is to ordinary, individual action.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 stipulate that the term joint action refers to an exercise of shared agency.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Integration of shared intention and ordinary individual intention</a:t>
            </a:r>
            <a:r>
              <a:rPr lang="en-US" baseline="0" dirty="0" smtClean="0"/>
              <a:t> in practical reasoning; mutually constraining ...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It’s important to see that we’ve been moving in a circle.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We’ve been exploring a parallel between individual and shared intention.</a:t>
            </a:r>
          </a:p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But ...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This 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 dirty="0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baseline="0" dirty="0" smtClean="0"/>
              <a:t>Despite the disagreement on details, I think one thing almost everyone agrees about is this: shared intention is to joint action at least approximately what ordinary individual intention is to ordinary, individual action.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doesn’t massively help us.</a:t>
            </a:r>
            <a:r>
              <a:rPr lang="en-US" baseline="0" dirty="0" smtClean="0"/>
              <a:t>  The question was, What is joint action?  The answer was, something that stands in an appropriate relation to a shared intention.  Then we ask what a shared intention is.  And the answer is, it’s something that stands in an appropriate relation to a joint action.  I don’t think all circles are bad, but this circle doesn’t provide much insight into what joint action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WE NEED AN ACCOUNT OF SHARED INTENTION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Natalie</a:t>
            </a:r>
            <a:r>
              <a:rPr lang="en-US" baseline="0" dirty="0" smtClean="0"/>
              <a:t> and Guenther are right.</a:t>
            </a:r>
          </a:p>
          <a:p>
            <a:r>
              <a:rPr lang="en-US" dirty="0" smtClean="0"/>
              <a:t>But so what if,</a:t>
            </a:r>
            <a:r>
              <a:rPr lang="en-US" baseline="0" dirty="0" smtClean="0"/>
              <a:t> on Bratman’s account, shared intention requires conceptual and cognitive sophistication.</a:t>
            </a:r>
          </a:p>
          <a:p>
            <a:r>
              <a:rPr lang="en-US" baseline="0" dirty="0" smtClean="0"/>
              <a:t>Maybe this is just how it is with joint action?</a:t>
            </a:r>
          </a:p>
          <a:p>
            <a:r>
              <a:rPr lang="en-US" baseline="0" dirty="0" smtClean="0"/>
              <a:t>So I don’t think there’s an objection to the account here yet.</a:t>
            </a:r>
          </a:p>
          <a:p>
            <a:r>
              <a:rPr lang="en-US" baseline="0" dirty="0" smtClean="0"/>
              <a:t>There’s just a question.</a:t>
            </a:r>
          </a:p>
          <a:p>
            <a:r>
              <a:rPr lang="en-US" baseline="0" dirty="0" smtClean="0"/>
              <a:t>The question is whether there are forms of shared agency which are not demanding in the way that Bratman’s account suggests.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0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we shouldn’t assume that all shared agency</a:t>
            </a:r>
            <a:r>
              <a:rPr lang="en-US" baseline="0" dirty="0" smtClean="0"/>
              <a:t> involves shared intention.</a:t>
            </a:r>
          </a:p>
          <a:p>
            <a:r>
              <a:rPr lang="en-US" baseline="0" dirty="0" smtClean="0"/>
              <a:t>After all, the parallel with ordinary, individual agency suggests otherwise.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So this is the argument 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55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the argument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90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could reject this ... but I want to pursue a </a:t>
            </a:r>
            <a:r>
              <a:rPr lang="en-US" smtClean="0"/>
              <a:t>different approach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so MG</a:t>
            </a:r>
            <a:r>
              <a:rPr lang="en-US" baseline="0" dirty="0" smtClean="0"/>
              <a:t> says ...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The notion of a distributive goal is already sufficient</a:t>
            </a:r>
            <a:r>
              <a:rPr lang="en-US" baseline="0" dirty="0" smtClean="0"/>
              <a:t> to deal with the contrast cases ...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438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but it’s much too broad!</a:t>
            </a:r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... collective</a:t>
            </a:r>
            <a:r>
              <a:rPr lang="en-US" baseline="0" dirty="0" smtClean="0"/>
              <a:t> goal doesn’t enable us to draw this distinction ...</a:t>
            </a:r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78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Also some paradigm</a:t>
            </a:r>
            <a:r>
              <a:rPr lang="en-US" baseline="0" dirty="0" smtClean="0"/>
              <a:t> examples (not sure I want to use these ... maybe stick to the contrast cases).</a:t>
            </a:r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Also some paradigm</a:t>
            </a:r>
            <a:r>
              <a:rPr lang="en-US" baseline="0" dirty="0" smtClean="0"/>
              <a:t> examples (not sure I want to use these ... maybe stick to the contrast cases).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8838" cy="254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92274" y="3228468"/>
            <a:ext cx="7942821" cy="3123027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5" Type="http://schemas.openxmlformats.org/officeDocument/2006/relationships/image" Target="../media/image6.png"/><Relationship Id="rId6" Type="http://schemas.microsoft.com/office/2007/relationships/hdphoto" Target="../media/hdphoto5.wdp"/><Relationship Id="rId7" Type="http://schemas.openxmlformats.org/officeDocument/2006/relationships/image" Target="../media/image7.png"/><Relationship Id="rId8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6.png"/><Relationship Id="rId10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microsoft.com/office/2007/relationships/hdphoto" Target="../media/hdphoto6.wdp"/><Relationship Id="rId13" Type="http://schemas.openxmlformats.org/officeDocument/2006/relationships/image" Target="../media/image8.png"/><Relationship Id="rId14" Type="http://schemas.microsoft.com/office/2007/relationships/hdphoto" Target="../media/hdphoto7.wdp"/><Relationship Id="rId15" Type="http://schemas.openxmlformats.org/officeDocument/2006/relationships/image" Target="../media/image9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png"/><Relationship Id="rId8" Type="http://schemas.microsoft.com/office/2007/relationships/hdphoto" Target="../media/hdphoto4.wdp"/><Relationship Id="rId9" Type="http://schemas.openxmlformats.org/officeDocument/2006/relationships/image" Target="../media/image6.png"/><Relationship Id="rId10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microsoft.com/office/2007/relationships/hdphoto" Target="../media/hdphoto9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40000"/>
                    </a14:imgEffect>
                  </a14:imgLayer>
                </a14:imgProps>
              </a:ext>
            </a:extLst>
          </a:blip>
          <a:srcRect l="5975" r="4835"/>
          <a:stretch/>
        </p:blipFill>
        <p:spPr bwMode="auto">
          <a:xfrm>
            <a:off x="1" y="1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 rot="10800000">
            <a:off x="0" y="-27383"/>
            <a:ext cx="9144000" cy="1872207"/>
          </a:xfrm>
          <a:prstGeom prst="rect">
            <a:avLst/>
          </a:prstGeom>
          <a:gradFill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gamma/>
                  <a:shade val="46275"/>
                  <a:invGamma/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76200">
                <a:solidFill>
                  <a:srgbClr val="FF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i="0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788420" y="5822997"/>
            <a:ext cx="396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400" i="0" dirty="0" err="1" smtClean="0">
                <a:solidFill>
                  <a:schemeClr val="tx1"/>
                </a:solidFill>
                <a:effectLst>
                  <a:glow rad="304800">
                    <a:schemeClr val="bg1">
                      <a:alpha val="34000"/>
                    </a:schemeClr>
                  </a:glow>
                </a:effectLst>
              </a:rPr>
              <a:t>butterfillS@ceu.hu</a:t>
            </a:r>
            <a:endParaRPr lang="en-GB" sz="2400" i="0" dirty="0">
              <a:solidFill>
                <a:schemeClr val="tx1"/>
              </a:solidFill>
              <a:effectLst>
                <a:glow rad="304800">
                  <a:schemeClr val="bg1">
                    <a:alpha val="34000"/>
                  </a:schemeClr>
                </a:glow>
              </a:effectLst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788420" y="5822997"/>
            <a:ext cx="3960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2400" i="0" dirty="0" err="1" smtClean="0">
                <a:solidFill>
                  <a:schemeClr val="tx1"/>
                </a:solidFill>
                <a:effectLst>
                  <a:glow rad="101600">
                    <a:schemeClr val="bg1">
                      <a:alpha val="78000"/>
                    </a:schemeClr>
                  </a:glow>
                </a:effectLst>
              </a:rPr>
              <a:t>butterfillS@ceu.hu</a:t>
            </a:r>
            <a:endParaRPr lang="en-GB" sz="2400" i="0" dirty="0">
              <a:solidFill>
                <a:schemeClr val="tx1"/>
              </a:solidFill>
              <a:effectLst>
                <a:glow rad="101600">
                  <a:schemeClr val="bg1">
                    <a:alpha val="78000"/>
                  </a:schemeClr>
                </a:glow>
              </a:effectLst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251520" y="44628"/>
            <a:ext cx="84969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4800" b="1" i="0" dirty="0">
                <a:ln w="12700">
                  <a:solidFill>
                    <a:schemeClr val="bg1"/>
                  </a:solidFill>
                </a:ln>
                <a:solidFill>
                  <a:schemeClr val="tx1">
                    <a:alpha val="0"/>
                  </a:schemeClr>
                </a:solidFill>
                <a:effectLst>
                  <a:glow rad="203200">
                    <a:schemeClr val="bg1">
                      <a:alpha val="50000"/>
                    </a:schemeClr>
                  </a:glow>
                </a:effectLst>
              </a:rPr>
              <a:t>Mindreading &amp; Joint </a:t>
            </a:r>
            <a:r>
              <a:rPr lang="en-GB" sz="4800" b="1" i="0" dirty="0" smtClean="0">
                <a:ln w="12700">
                  <a:solidFill>
                    <a:schemeClr val="bg1"/>
                  </a:solidFill>
                </a:ln>
                <a:solidFill>
                  <a:schemeClr val="tx1">
                    <a:alpha val="0"/>
                  </a:schemeClr>
                </a:solidFill>
                <a:effectLst>
                  <a:glow rad="203200">
                    <a:schemeClr val="bg1">
                      <a:alpha val="50000"/>
                    </a:schemeClr>
                  </a:glow>
                </a:effectLst>
              </a:rPr>
              <a:t>Action</a:t>
            </a:r>
            <a:endParaRPr lang="en-GB" sz="4800" b="1" i="0" dirty="0">
              <a:ln w="12700">
                <a:solidFill>
                  <a:schemeClr val="bg1"/>
                </a:solidFill>
              </a:ln>
              <a:solidFill>
                <a:schemeClr val="tx1">
                  <a:alpha val="0"/>
                </a:schemeClr>
              </a:solidFill>
              <a:effectLst>
                <a:glow rad="2032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1763688" y="476676"/>
            <a:ext cx="7056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</a:pPr>
            <a:r>
              <a:rPr lang="en-GB" sz="4800" b="1" i="0" dirty="0" smtClean="0">
                <a:effectLst>
                  <a:glow rad="101600">
                    <a:srgbClr val="000000"/>
                  </a:glow>
                </a:effectLst>
              </a:rPr>
              <a:t>7. What Is </a:t>
            </a:r>
            <a:r>
              <a:rPr lang="en-GB" sz="4800" b="1" i="0" strike="sngStrike" dirty="0" smtClean="0">
                <a:effectLst>
                  <a:glow rad="101600">
                    <a:srgbClr val="000000"/>
                  </a:glow>
                </a:effectLst>
              </a:rPr>
              <a:t>Joint Action</a:t>
            </a:r>
            <a:endParaRPr lang="en-GB" sz="4800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1763688" y="908720"/>
            <a:ext cx="70567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spcAft>
                <a:spcPct val="0"/>
              </a:spcAft>
            </a:pPr>
            <a:r>
              <a:rPr lang="en-GB" sz="4800" b="1" i="0" dirty="0" smtClean="0">
                <a:effectLst>
                  <a:glow rad="101600">
                    <a:srgbClr val="000000"/>
                  </a:glow>
                </a:effectLst>
              </a:rPr>
              <a:t>Shared Agency?</a:t>
            </a:r>
            <a:endParaRPr lang="en-GB" sz="4800" i="0" dirty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486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1583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83568" y="476672"/>
            <a:ext cx="3590925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painting a house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(Bratman 1992)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lifting a heavy sofa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(Velleman 1997)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preparing a hollandaise sauce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(Searle 1990)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going to Chicago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(Kutz 2000)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walking together </a:t>
            </a:r>
          </a:p>
          <a:p>
            <a:pPr algn="r">
              <a:spcBef>
                <a:spcPts val="0"/>
              </a:spcBef>
            </a:pPr>
            <a:r>
              <a:rPr lang="en-GB" sz="16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(Gilbert 1990)</a:t>
            </a:r>
            <a:endParaRPr lang="en-GB" sz="1600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7441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1140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37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</a:t>
            </a:r>
            <a:r>
              <a:rPr lang="en-US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effectLst/>
                <a:latin typeface="Myriad Web" charset="0"/>
              </a:rPr>
              <a:t>shared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0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4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4" name="Rounded Rectangle 13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effectLst/>
                <a:latin typeface="Myriad Web" charset="0"/>
              </a:rPr>
              <a:t>shared</a:t>
            </a: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5" name="Curved Connector 14"/>
          <p:cNvCxnSpPr>
            <a:stCxn id="14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873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31045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221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 bwMode="auto">
          <a:xfrm>
            <a:off x="5652120" y="692696"/>
            <a:ext cx="1440160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2139" y="620688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What is the relation between a purposive joint action and the outcome or outcomes to which it is directed?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202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46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0" name="Freeform 9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07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Outline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1. The leading philosophical approach to shared agency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Limits of this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(Building blocks for)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an alternative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4. Motor representation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5. The emergence of mindreading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cxnSp>
        <p:nvCxnSpPr>
          <p:cNvPr id="4" name="Straight Connector 3"/>
          <p:cNvCxnSpPr>
            <a:stCxn id="8" idx="1"/>
            <a:endCxn id="8" idx="3"/>
          </p:cNvCxnSpPr>
          <p:nvPr/>
        </p:nvCxnSpPr>
        <p:spPr bwMode="auto">
          <a:xfrm>
            <a:off x="539552" y="2964726"/>
            <a:ext cx="4824536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225891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0" name="Freeform 9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Freeform 10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68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35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36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37" name="Freeform 36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8" name="Freeform 37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971600" y="1052736"/>
            <a:ext cx="7776864" cy="3672408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996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21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22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23" name="Freeform 22"/>
          <p:cNvSpPr/>
          <p:nvPr/>
        </p:nvSpPr>
        <p:spPr>
          <a:xfrm>
            <a:off x="1601621" y="228086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 flipV="1">
            <a:off x="2123728" y="1196752"/>
            <a:ext cx="5241352" cy="690441"/>
          </a:xfrm>
          <a:custGeom>
            <a:avLst/>
            <a:gdLst>
              <a:gd name="connsiteX0" fmla="*/ 5079829 w 5079829"/>
              <a:gd name="connsiteY0" fmla="*/ 0 h 702770"/>
              <a:gd name="connsiteX1" fmla="*/ 1923431 w 5079829"/>
              <a:gd name="connsiteY1" fmla="*/ 702752 h 702770"/>
              <a:gd name="connsiteX2" fmla="*/ 0 w 5079829"/>
              <a:gd name="connsiteY2" fmla="*/ 24658 h 702770"/>
              <a:gd name="connsiteX0" fmla="*/ 5241352 w 5241352"/>
              <a:gd name="connsiteY0" fmla="*/ 0 h 690441"/>
              <a:gd name="connsiteX1" fmla="*/ 482096 w 5241352"/>
              <a:gd name="connsiteY1" fmla="*/ 690423 h 690441"/>
              <a:gd name="connsiteX2" fmla="*/ 161523 w 5241352"/>
              <a:gd name="connsiteY2" fmla="*/ 24658 h 690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1352" h="690441">
                <a:moveTo>
                  <a:pt x="5241352" y="0"/>
                </a:moveTo>
                <a:cubicBezTo>
                  <a:pt x="4086472" y="349321"/>
                  <a:pt x="1328734" y="686313"/>
                  <a:pt x="482096" y="690423"/>
                </a:cubicBezTo>
                <a:cubicBezTo>
                  <a:pt x="-364542" y="694533"/>
                  <a:pt x="161523" y="24658"/>
                  <a:pt x="161523" y="24658"/>
                </a:cubicBezTo>
              </a:path>
            </a:pathLst>
          </a:custGeom>
          <a:ln>
            <a:solidFill>
              <a:srgbClr val="FFFFFF"/>
            </a:solidFill>
            <a:headEnd type="none"/>
            <a:tailEnd type="triangle" w="lg" len="lg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effectLst>
                <a:glow rad="101600">
                  <a:srgbClr val="000000"/>
                </a:glow>
              </a:effectLst>
              <a:cs typeface="Arial" charset="0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pic>
        <p:nvPicPr>
          <p:cNvPr id="21506" name="Picture 1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971600" y="1052736"/>
            <a:ext cx="7776864" cy="3672408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87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</p:txBody>
      </p:sp>
      <p:sp>
        <p:nvSpPr>
          <p:cNvPr id="26419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2531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100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/>
            </a:r>
            <a:br>
              <a:rPr lang="en-GB" i="0" u="sng">
                <a:cs typeface="Arial" charset="0"/>
              </a:rPr>
            </a:br>
            <a:endParaRPr lang="en-GB" i="0" u="sng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endParaRPr lang="en-GB" i="0">
              <a:cs typeface="Arial" charset="0"/>
            </a:endParaRPr>
          </a:p>
        </p:txBody>
      </p:sp>
      <p:pic>
        <p:nvPicPr>
          <p:cNvPr id="23555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647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297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</a:t>
            </a:r>
            <a:r>
              <a:rPr lang="en-GB" i="0" dirty="0" smtClean="0">
                <a:cs typeface="Arial" charset="0"/>
              </a:rPr>
              <a:t>J</a:t>
            </a:r>
            <a:endParaRPr lang="en-GB" i="0" dirty="0">
              <a:cs typeface="Arial" charset="0"/>
            </a:endParaRP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391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533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713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004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Outline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000000"/>
                </a:solidFill>
                <a:effectLst>
                  <a:glow rad="152400">
                    <a:srgbClr val="FFFFFF"/>
                  </a:glow>
                </a:effectLst>
                <a:cs typeface="Arial" charset="0"/>
              </a:rPr>
              <a:t>1. The leading philosophical approach to shared agency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FFFFFF"/>
                </a:solidFill>
                <a:effectLst>
                  <a:glow rad="152400">
                    <a:srgbClr val="000000"/>
                  </a:glow>
                </a:effectLst>
                <a:cs typeface="Arial" charset="0"/>
              </a:rPr>
              <a:t>2. Limits of this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(Building blocks for)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an alternative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4. Motor representation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5. The emergence of mindreading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cxnSp>
        <p:nvCxnSpPr>
          <p:cNvPr id="4" name="Straight Connector 3"/>
          <p:cNvCxnSpPr>
            <a:stCxn id="8" idx="1"/>
            <a:endCxn id="8" idx="3"/>
          </p:cNvCxnSpPr>
          <p:nvPr/>
        </p:nvCxnSpPr>
        <p:spPr bwMode="auto">
          <a:xfrm>
            <a:off x="539552" y="2964726"/>
            <a:ext cx="4824536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386326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Outline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1. The leading philosophical approach to shared agency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000000"/>
                </a:solidFill>
                <a:effectLst>
                  <a:glow rad="152400">
                    <a:srgbClr val="FFFFFF"/>
                  </a:glow>
                </a:effectLst>
                <a:cs typeface="Arial" charset="0"/>
              </a:rPr>
              <a:t>2. Limits of this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(Building blocks for)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an alternative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4. Motor representation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5. The emergence of mindreading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cxnSp>
        <p:nvCxnSpPr>
          <p:cNvPr id="4" name="Straight Connector 3"/>
          <p:cNvCxnSpPr>
            <a:stCxn id="8" idx="1"/>
            <a:endCxn id="8" idx="3"/>
          </p:cNvCxnSpPr>
          <p:nvPr/>
        </p:nvCxnSpPr>
        <p:spPr bwMode="auto">
          <a:xfrm>
            <a:off x="539552" y="2964726"/>
            <a:ext cx="4824536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0701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 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>
                  <a:glow rad="152400">
                    <a:schemeClr val="tx1"/>
                  </a:glow>
                </a:effectLst>
                <a:cs typeface="Arial" charset="0"/>
              </a:rPr>
              <a:t>1.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 The leading philosophical approach to shared agency</a:t>
            </a:r>
          </a:p>
        </p:txBody>
      </p:sp>
    </p:spTree>
    <p:extLst>
      <p:ext uri="{BB962C8B-B14F-4D97-AF65-F5344CB8AC3E}">
        <p14:creationId xmlns:p14="http://schemas.microsoft.com/office/powerpoint/2010/main" val="3525971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152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21000">
                <a:schemeClr val="bg1"/>
              </a:gs>
              <a:gs pos="51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5364089" y="-159386"/>
            <a:ext cx="1651000" cy="190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6372200" y="-315416"/>
            <a:ext cx="1872208" cy="2058314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5175" y="1087440"/>
            <a:ext cx="7694613" cy="280076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/>
            <a:endParaRPr lang="en-GB" altLang="ja-JP" i="0" dirty="0" smtClean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latin typeface="Arial"/>
            </a:endParaRPr>
          </a:p>
          <a:p>
            <a:pPr algn="l"/>
            <a:r>
              <a:rPr lang="ja-JP" alt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“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the contribution of lower-level processes to social interaction has hardly been considered. This has led philosophers to postulate complex intentional structures that often </a:t>
            </a:r>
            <a:r>
              <a:rPr 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seem 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to be beyond human cognitive ability in real-time social interactions.</a:t>
            </a:r>
            <a:r>
              <a:rPr lang="ja-JP" alt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”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</a:t>
            </a:r>
          </a:p>
          <a:p>
            <a:pPr algn="r"/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(Knoblich &amp; </a:t>
            </a:r>
            <a:r>
              <a:rPr lang="en-GB" i="0" dirty="0" err="1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Sebanz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2008: 2022)</a:t>
            </a:r>
          </a:p>
          <a:p>
            <a:pPr algn="r"/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42912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6" descr="Bratman 2small.jpg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67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971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others</a:t>
            </a:r>
            <a:r>
              <a:rPr lang="fr-FR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'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8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036820" y="2264543"/>
            <a:ext cx="360040" cy="432048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rgbClr val="FF0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26625" name="Picture 8" descr="Bratman 2small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accent3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if</a:t>
            </a:r>
            <a:endParaRPr lang="en-GB" i="0" dirty="0">
              <a:solidFill>
                <a:schemeClr val="accent3"/>
              </a:solidFill>
              <a:effectLst>
                <a:glow rad="101600">
                  <a:schemeClr val="tx2">
                    <a:alpha val="75000"/>
                  </a:schemeClr>
                </a:glow>
              </a:effectLst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4284663" y="3387725"/>
            <a:ext cx="6588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2900" i="0">
                <a:cs typeface="Arial" charset="0"/>
              </a:rPr>
              <a:t>{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922002" y="4292600"/>
            <a:ext cx="350871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GB" i="0">
                <a:cs typeface="Arial" charset="0"/>
              </a:rPr>
              <a:t>Intentions about intentions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56100" y="5210175"/>
            <a:ext cx="45243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6600" b="1" i="0">
                <a:cs typeface="Arial" charset="0"/>
              </a:rPr>
              <a:t>{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0" y="5373688"/>
            <a:ext cx="44307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others</a:t>
            </a:r>
            <a:r>
              <a:rPr lang="fr-FR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Arial"/>
                <a:cs typeface="Arial" charset="0"/>
              </a:rPr>
              <a:t>'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cs typeface="Arial" charset="0"/>
              </a:rPr>
              <a:t>knowledge of intentions about intentions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65175" y="549275"/>
            <a:ext cx="35909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solidFill>
                  <a:schemeClr val="bg2"/>
                </a:solidFill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solidFill>
                  <a:schemeClr val="bg2"/>
                </a:solidFill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solidFill>
                  <a:schemeClr val="bg2"/>
                </a:solidFill>
                <a:cs typeface="Arial" charset="0"/>
              </a:rPr>
              <a:t>shared intention serves to (a) coordinate activities, (b) coordinate planning and (c) structure bargaining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solidFill>
                <a:schemeClr val="bg2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73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992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 rot="21540000">
            <a:off x="754063" y="2498388"/>
            <a:ext cx="2592387" cy="430887"/>
          </a:xfrm>
          <a:prstGeom prst="rect">
            <a:avLst/>
          </a:prstGeom>
          <a:solidFill>
            <a:srgbClr val="99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i="0">
              <a:cs typeface="Arial" charset="0"/>
            </a:endParaRPr>
          </a:p>
        </p:txBody>
      </p:sp>
      <p:sp>
        <p:nvSpPr>
          <p:cNvPr id="291844" name="Text Box 4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 dirty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 dirty="0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shared intention serves to (a) coordinate activities, (b) </a:t>
            </a:r>
            <a:r>
              <a:rPr lang="en-GB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  <a:cs typeface="Arial" charset="0"/>
              </a:rPr>
              <a:t>coordinate planning</a:t>
            </a:r>
            <a:r>
              <a:rPr lang="en-GB" i="0" dirty="0">
                <a:cs typeface="Arial" charset="0"/>
              </a:rPr>
              <a:t> and (c) structure bargaining</a:t>
            </a:r>
          </a:p>
        </p:txBody>
      </p:sp>
      <p:sp>
        <p:nvSpPr>
          <p:cNvPr id="291845" name="Text Box 5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/>
            </a:r>
            <a:br>
              <a:rPr lang="en-GB" i="0" u="sng" dirty="0">
                <a:solidFill>
                  <a:schemeClr val="bg2"/>
                </a:solidFill>
                <a:cs typeface="Arial" charset="0"/>
              </a:rPr>
            </a:br>
            <a:endParaRPr lang="en-GB" i="0" u="sng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solidFill>
                  <a:schemeClr val="bg2"/>
                </a:solidFill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We have a shared intention that we J </a:t>
            </a:r>
            <a:r>
              <a:rPr lang="en-GB" i="0" dirty="0" smtClean="0">
                <a:solidFill>
                  <a:schemeClr val="bg2"/>
                </a:solidFill>
                <a:cs typeface="Arial" charset="0"/>
              </a:rPr>
              <a:t>if</a:t>
            </a:r>
            <a:endParaRPr lang="en-GB" i="0" dirty="0">
              <a:solidFill>
                <a:schemeClr val="bg2"/>
              </a:solidFill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2. I intend that we J in accordance with and because of la,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, and meshing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subplans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of la and </a:t>
            </a:r>
            <a:r>
              <a:rPr lang="en-GB" i="0" dirty="0" err="1">
                <a:solidFill>
                  <a:schemeClr val="bg2"/>
                </a:solidFill>
                <a:cs typeface="Arial" charset="0"/>
              </a:rPr>
              <a:t>lb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“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3. 1 and 2 are common knowledge between us</a:t>
            </a:r>
            <a:r>
              <a:rPr lang="ja-JP" altLang="en-GB" i="0" dirty="0">
                <a:solidFill>
                  <a:schemeClr val="bg2"/>
                </a:solidFill>
                <a:latin typeface="Arial"/>
                <a:cs typeface="Arial" charset="0"/>
              </a:rPr>
              <a:t>”</a:t>
            </a:r>
            <a:r>
              <a:rPr lang="en-GB" i="0" dirty="0">
                <a:solidFill>
                  <a:schemeClr val="bg2"/>
                </a:solidFill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solidFill>
                  <a:schemeClr val="bg2"/>
                </a:solidFill>
                <a:cs typeface="Arial" charset="0"/>
              </a:rPr>
              <a:t>(Bratman 1993: View 4)</a:t>
            </a:r>
          </a:p>
        </p:txBody>
      </p:sp>
      <p:pic>
        <p:nvPicPr>
          <p:cNvPr id="27652" name="Picture 6" descr="Bratman 2small.jpg"/>
          <p:cNvPicPr>
            <a:picLocks noChangeAspect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5174" y="3681606"/>
            <a:ext cx="34467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'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shared </a:t>
            </a:r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intentional agency consists, at bottom, in interconnected planning agency of the participants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.</a:t>
            </a:r>
            <a:r>
              <a:rPr lang="fr-FR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'</a:t>
            </a:r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  </a:t>
            </a:r>
          </a:p>
          <a:p>
            <a:endParaRPr lang="en-US" i="0" dirty="0">
              <a:solidFill>
                <a:srgbClr val="FFFFFF"/>
              </a:solidFill>
              <a:effectLst>
                <a:glow rad="12700">
                  <a:schemeClr val="bg1">
                    <a:alpha val="75000"/>
                  </a:schemeClr>
                </a:glow>
              </a:effectLst>
            </a:endParaRPr>
          </a:p>
          <a:p>
            <a:pPr algn="r"/>
            <a:r>
              <a:rPr lang="en-US" i="0" dirty="0" smtClean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(</a:t>
            </a:r>
            <a:r>
              <a:rPr lang="en-US" i="0" dirty="0">
                <a:solidFill>
                  <a:srgbClr val="FFFFFF"/>
                </a:solidFill>
                <a:effectLst>
                  <a:glow rad="12700">
                    <a:schemeClr val="bg1">
                      <a:alpha val="75000"/>
                    </a:schemeClr>
                  </a:glow>
                </a:effectLst>
              </a:rPr>
              <a:t>Bratman 2011, p. 11)</a:t>
            </a:r>
          </a:p>
        </p:txBody>
      </p:sp>
    </p:spTree>
    <p:extLst>
      <p:ext uri="{BB962C8B-B14F-4D97-AF65-F5344CB8AC3E}">
        <p14:creationId xmlns:p14="http://schemas.microsoft.com/office/powerpoint/2010/main" val="902197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765175" y="549275"/>
            <a:ext cx="3590925" cy="271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defRPr/>
            </a:pPr>
            <a:r>
              <a:rPr lang="en-GB" b="1" i="0">
                <a:cs typeface="Arial" charset="0"/>
              </a:rPr>
              <a:t>What is shared intention?</a:t>
            </a:r>
          </a:p>
          <a:p>
            <a:pPr algn="l">
              <a:spcBef>
                <a:spcPct val="25000"/>
              </a:spcBef>
              <a:defRPr/>
            </a:pPr>
            <a:endParaRPr lang="en-GB" i="0">
              <a:cs typeface="Arial" charset="0"/>
            </a:endParaRPr>
          </a:p>
          <a:p>
            <a:pPr algn="l">
              <a:spcBef>
                <a:spcPct val="25000"/>
              </a:spcBef>
              <a:defRPr/>
            </a:pPr>
            <a:r>
              <a:rPr lang="en-GB" i="0" u="sng">
                <a:cs typeface="Arial" charset="0"/>
              </a:rPr>
              <a:t>Functional characterisation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>
                <a:cs typeface="Arial" charset="0"/>
              </a:rPr>
              <a:t>shared intention serves to (a) coordinate activities, (b) coordinate planning and (c) structure bargaining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4868863" y="549275"/>
            <a:ext cx="3590925" cy="610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/>
            </a:r>
            <a:br>
              <a:rPr lang="en-GB" i="0" u="sng" dirty="0">
                <a:cs typeface="Arial" charset="0"/>
              </a:rPr>
            </a:br>
            <a:endParaRPr lang="en-GB" i="0" u="sng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u="sng" dirty="0">
                <a:cs typeface="Arial" charset="0"/>
              </a:rPr>
              <a:t>Substantial account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cs typeface="Arial" charset="0"/>
              </a:rPr>
              <a:t>We have a shared intention that we J </a:t>
            </a:r>
            <a:r>
              <a:rPr lang="en-GB" i="0" dirty="0" smtClean="0">
                <a:cs typeface="Arial" charset="0"/>
              </a:rPr>
              <a:t>if</a:t>
            </a:r>
            <a:endParaRPr lang="en-GB" i="0" dirty="0">
              <a:cs typeface="Arial" charset="0"/>
            </a:endParaRP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1. (a) I intend that we J and (b) you intend that we J</a:t>
            </a:r>
          </a:p>
          <a:p>
            <a:pPr algn="l">
              <a:spcBef>
                <a:spcPct val="25000"/>
              </a:spcBef>
              <a:spcAft>
                <a:spcPct val="25000"/>
              </a:spcAft>
              <a:defRPr/>
            </a:pP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2. I intend that we J in accordance with and because of la,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, and meshing </a:t>
            </a:r>
            <a:r>
              <a:rPr lang="en-GB" i="0" dirty="0" err="1">
                <a:cs typeface="Arial" charset="0"/>
              </a:rPr>
              <a:t>subplans</a:t>
            </a:r>
            <a:r>
              <a:rPr lang="en-GB" i="0" dirty="0">
                <a:cs typeface="Arial" charset="0"/>
              </a:rPr>
              <a:t> of la and </a:t>
            </a:r>
            <a:r>
              <a:rPr lang="en-GB" i="0" dirty="0" err="1">
                <a:cs typeface="Arial" charset="0"/>
              </a:rPr>
              <a:t>lb</a:t>
            </a:r>
            <a:r>
              <a:rPr lang="en-GB" i="0" dirty="0">
                <a:cs typeface="Arial" charset="0"/>
              </a:rPr>
              <a:t>; you intend [likewise] …</a:t>
            </a:r>
          </a:p>
          <a:p>
            <a:pPr algn="l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 </a:t>
            </a:r>
            <a:r>
              <a:rPr lang="ja-JP" altLang="en-GB" i="0" dirty="0">
                <a:latin typeface="Arial"/>
                <a:cs typeface="Arial" charset="0"/>
              </a:rPr>
              <a:t>“</a:t>
            </a:r>
            <a:r>
              <a:rPr lang="en-GB" i="0" dirty="0">
                <a:cs typeface="Arial" charset="0"/>
              </a:rPr>
              <a:t>3. 1 and 2 are common knowledge between us</a:t>
            </a:r>
            <a:r>
              <a:rPr lang="ja-JP" altLang="en-GB" i="0" dirty="0">
                <a:latin typeface="Arial"/>
                <a:cs typeface="Arial" charset="0"/>
              </a:rPr>
              <a:t>”</a:t>
            </a:r>
            <a:r>
              <a:rPr lang="en-GB" i="0" dirty="0">
                <a:cs typeface="Arial" charset="0"/>
              </a:rPr>
              <a:t> </a:t>
            </a:r>
          </a:p>
          <a:p>
            <a:pPr algn="r">
              <a:spcBef>
                <a:spcPct val="25000"/>
              </a:spcBef>
              <a:defRPr/>
            </a:pPr>
            <a:r>
              <a:rPr lang="en-GB" i="0" dirty="0">
                <a:cs typeface="Arial" charset="0"/>
              </a:rPr>
              <a:t>(Bratman 1993: View 4)</a:t>
            </a:r>
          </a:p>
        </p:txBody>
      </p:sp>
      <p:pic>
        <p:nvPicPr>
          <p:cNvPr id="24579" name="Picture 4" descr="Bratman 2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4318000"/>
            <a:ext cx="254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21000">
                <a:schemeClr val="bg1"/>
              </a:gs>
              <a:gs pos="51000">
                <a:schemeClr val="bg1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5364089" y="-186544"/>
            <a:ext cx="1651000" cy="190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6372200" y="-342574"/>
            <a:ext cx="1872208" cy="2058314"/>
          </a:xfrm>
          <a:prstGeom prst="rect">
            <a:avLst/>
          </a:prstGeom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65175" y="1060282"/>
            <a:ext cx="7694613" cy="280076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l"/>
            <a:endParaRPr lang="en-GB" altLang="ja-JP" i="0" dirty="0" smtClean="0">
              <a:solidFill>
                <a:srgbClr val="000000"/>
              </a:solidFill>
              <a:effectLst>
                <a:glow rad="101600">
                  <a:srgbClr val="FFFFFF"/>
                </a:glow>
              </a:effectLst>
              <a:latin typeface="Arial"/>
            </a:endParaRPr>
          </a:p>
          <a:p>
            <a:pPr algn="l"/>
            <a:r>
              <a:rPr lang="ja-JP" alt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“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the contribution of lower-level processes to social interaction has hardly been considered. This has led philosophers to postulate complex intentional structures that often </a:t>
            </a:r>
            <a:r>
              <a:rPr lang="en-GB" i="0" dirty="0" smtClean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seem 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to be beyond human cognitive ability in real-time social interactions.</a:t>
            </a:r>
            <a:r>
              <a:rPr lang="ja-JP" alt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  <a:latin typeface="Arial"/>
              </a:rPr>
              <a:t>”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</a:t>
            </a:r>
          </a:p>
          <a:p>
            <a:pPr algn="r"/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(Knoblich &amp; </a:t>
            </a:r>
            <a:r>
              <a:rPr lang="en-GB" i="0" dirty="0" err="1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Sebanz</a:t>
            </a:r>
            <a:r>
              <a:rPr lang="en-GB" i="0" dirty="0">
                <a:solidFill>
                  <a:srgbClr val="000000"/>
                </a:solidFill>
                <a:effectLst>
                  <a:glow rad="101600">
                    <a:srgbClr val="FFFFFF"/>
                  </a:glow>
                </a:effectLst>
              </a:rPr>
              <a:t> 2008: 2022)</a:t>
            </a:r>
          </a:p>
          <a:p>
            <a:pPr algn="r"/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256713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8606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2613311"/>
            <a:ext cx="1651000" cy="1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2457281"/>
            <a:ext cx="1872208" cy="2058314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4336647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16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Myriad We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4" y="1412776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Members of a flash mob simultaneously open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their newspapers noisily 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292082" y="1420330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Onlookers simultaneously open their </a:t>
            </a:r>
            <a:r>
              <a:rPr lang="en-GB" i="0" dirty="0">
                <a:solidFill>
                  <a:schemeClr val="tx1"/>
                </a:solidFill>
                <a:effectLst/>
                <a:cs typeface="Arial" charset="0"/>
              </a:rPr>
              <a:t>newspapers noisily 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2" y="3221679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Two friends walk to the metro station together.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292080" y="3229233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Two strangers walk the same route side-by-side.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28186" y="2420888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(cf. Searle 1990: 92)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56176" y="3862209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(Gilbert 1990)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48066" y="210126"/>
            <a:ext cx="345638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Merely Parallel </a:t>
            </a:r>
            <a:b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</a:b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Individual Agency</a:t>
            </a:r>
          </a:p>
        </p:txBody>
      </p:sp>
    </p:spTree>
    <p:extLst>
      <p:ext uri="{BB962C8B-B14F-4D97-AF65-F5344CB8AC3E}">
        <p14:creationId xmlns:p14="http://schemas.microsoft.com/office/powerpoint/2010/main" val="22498424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5" b="94872" l="10000" r="93846">
                        <a14:foregroundMark x1="33077" y1="12821" x2="41538" y2="12821"/>
                        <a14:foregroundMark x1="39231" y1="4487" x2="43846" y2="7051"/>
                        <a14:foregroundMark x1="46154" y1="83974" x2="49231" y2="83974"/>
                        <a14:foregroundMark x1="77692" y1="83974" x2="63846" y2="86538"/>
                        <a14:foregroundMark x1="30769" y1="84615" x2="42308" y2="86538"/>
                        <a14:foregroundMark x1="18462" y1="94872" x2="40769" y2="94872"/>
                        <a14:foregroundMark x1="81538" y1="89744" x2="93846" y2="94872"/>
                        <a14:foregroundMark x1="34615" y1="59615" x2="43077" y2="59615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983"/>
          <a:stretch/>
        </p:blipFill>
        <p:spPr>
          <a:xfrm>
            <a:off x="1619673" y="2613311"/>
            <a:ext cx="1651000" cy="1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4225" r="89437">
                        <a14:foregroundMark x1="39437" y1="68000" x2="23239" y2="82500"/>
                        <a14:foregroundMark x1="41549" y1="78500" x2="76761" y2="78500"/>
                        <a14:foregroundMark x1="45775" y1="85000" x2="14085" y2="87500"/>
                        <a14:foregroundMark x1="12676" y1="76000" x2="12676" y2="67500"/>
                        <a14:foregroundMark x1="62676" y1="6000" x2="71127" y2="11500"/>
                        <a14:foregroundMark x1="63380" y1="2500" x2="59859" y2="2500"/>
                        <a14:foregroundMark x1="75352" y1="65000" x2="85915" y2="84000"/>
                        <a14:foregroundMark x1="52817" y1="87000" x2="43662" y2="89000"/>
                        <a14:foregroundMark x1="12676" y1="64500" x2="29577" y2="61000"/>
                        <a14:foregroundMark x1="11268" y1="81500" x2="4225" y2="86000"/>
                        <a14:foregroundMark x1="6338" y1="76500" x2="6338" y2="70000"/>
                        <a14:foregroundMark x1="57042" y1="87000" x2="57042" y2="88500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21942"/>
          <a:stretch/>
        </p:blipFill>
        <p:spPr>
          <a:xfrm flipH="1">
            <a:off x="2627784" y="2457281"/>
            <a:ext cx="1872208" cy="2058314"/>
          </a:xfrm>
          <a:prstGeom prst="rect">
            <a:avLst/>
          </a:prstGeom>
        </p:spPr>
      </p:pic>
      <p:pic>
        <p:nvPicPr>
          <p:cNvPr id="6" name="Picture 5" descr="tomasello_cutout.gif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706" y="197346"/>
            <a:ext cx="1840634" cy="208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61" b="90000" l="9778" r="89778">
                        <a14:foregroundMark x1="68889" y1="24516" x2="63111" y2="26129"/>
                        <a14:foregroundMark x1="55111" y1="7097" x2="45778" y2="7097"/>
                        <a14:foregroundMark x1="58222" y1="5161" x2="52889" y2="5806"/>
                        <a14:foregroundMark x1="63556" y1="7097" x2="62222" y2="8387"/>
                        <a14:foregroundMark x1="63556" y1="63226" x2="63556" y2="63226"/>
                        <a14:foregroundMark x1="63111" y1="70645" x2="60444" y2="71613"/>
                        <a14:foregroundMark x1="67556" y1="72581" x2="62667" y2="74516"/>
                        <a14:foregroundMark x1="28000" y1="51613" x2="25333" y2="56452"/>
                        <a14:foregroundMark x1="19556" y1="58065" x2="30667" y2="58710"/>
                        <a14:foregroundMark x1="18667" y1="61613" x2="10667" y2="62903"/>
                        <a14:foregroundMark x1="67111" y1="60645" x2="69333" y2="61935"/>
                      </a14:backgroundRemoval>
                    </a14:imgEffect>
                  </a14:imgLayer>
                </a14:imgProps>
              </a:ext>
            </a:extLst>
          </a:blip>
          <a:srcRect l="10959" b="37960"/>
          <a:stretch/>
        </p:blipFill>
        <p:spPr>
          <a:xfrm flipH="1">
            <a:off x="6156176" y="202142"/>
            <a:ext cx="1944216" cy="18664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4336647"/>
            <a:ext cx="455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perception, action, and cognition are grounded in social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interaction”</a:t>
            </a:r>
          </a:p>
          <a:p>
            <a:pPr algn="r"/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Sebanz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Knoblich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2008)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pic>
        <p:nvPicPr>
          <p:cNvPr id="14" name="Picture 13" descr="moll.jpg"/>
          <p:cNvPicPr>
            <a:picLocks noChangeAspect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000" b="99167" l="10000" r="90000">
                        <a14:foregroundMark x1="32500" y1="16667" x2="46250" y2="30833"/>
                        <a14:foregroundMark x1="43750" y1="5833" x2="43750" y2="24167"/>
                        <a14:foregroundMark x1="72500" y1="73333" x2="63125" y2="87500"/>
                        <a14:foregroundMark x1="43750" y1="82500" x2="70625" y2="82500"/>
                        <a14:foregroundMark x1="42500" y1="75833" x2="33125" y2="99167"/>
                        <a14:foregroundMark x1="12500" y1="85833" x2="10000" y2="97500"/>
                        <a14:backgroundMark x1="65000" y1="41667" x2="73125" y2="43333"/>
                        <a14:backgroundMark x1="66250" y1="52500" x2="75000" y2="52500"/>
                        <a14:backgroundMark x1="26250" y1="54167" x2="26250" y2="49167"/>
                      </a14:backgroundRemoval>
                    </a14:imgEffect>
                    <a14:imgEffect>
                      <a14:artisticGlowDiffused trans="50000" intensity="2"/>
                    </a14:imgEffect>
                    <a14:imgEffect>
                      <a14:colorTemperature colorTemp="8565"/>
                    </a14:imgEffect>
                    <a14:imgEffect>
                      <a14:brightnessContrast bright="5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71" b="19556"/>
          <a:stretch/>
        </p:blipFill>
        <p:spPr>
          <a:xfrm>
            <a:off x="3851920" y="203736"/>
            <a:ext cx="1920001" cy="1832063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139952" y="1859920"/>
            <a:ext cx="4896544" cy="17851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participation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cooperative, cultural interactions ... leads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children to construct uniquely powerful forms of cognitive representation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.”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Moll &amp; Tomasello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2007)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0" b="98374" l="2823" r="94355">
                        <a14:foregroundMark x1="2823" y1="79675" x2="92742" y2="93089"/>
                        <a14:foregroundMark x1="46371" y1="19106" x2="46371" y2="19106"/>
                        <a14:foregroundMark x1="52016" y1="19106" x2="68952" y2="35366"/>
                        <a14:foregroundMark x1="41935" y1="19512" x2="31048" y2="36585"/>
                        <a14:foregroundMark x1="30645" y1="39431" x2="33468" y2="48374"/>
                        <a14:foregroundMark x1="29032" y1="86992" x2="57258" y2="91057"/>
                        <a14:foregroundMark x1="4839" y1="98374" x2="94355" y2="97967"/>
                        <a14:foregroundMark x1="33871" y1="69512" x2="40726" y2="83740"/>
                        <a14:foregroundMark x1="57661" y1="94309" x2="57661" y2="95528"/>
                        <a14:foregroundMark x1="46774" y1="14228" x2="39113" y2="17480"/>
                        <a14:foregroundMark x1="37097" y1="17886" x2="34274" y2="21138"/>
                        <a14:foregroundMark x1="32258" y1="22764" x2="31855" y2="25610"/>
                        <a14:foregroundMark x1="30242" y1="28455" x2="30242" y2="32520"/>
                        <a14:foregroundMark x1="29032" y1="30894" x2="37903" y2="30894"/>
                        <a14:foregroundMark x1="47984" y1="12602" x2="48387" y2="22764"/>
                        <a14:foregroundMark x1="46774" y1="12602" x2="47177" y2="17073"/>
                        <a14:foregroundMark x1="39113" y1="15854" x2="45968" y2="17480"/>
                        <a14:backgroundMark x1="83871" y1="41057" x2="77016" y2="71545"/>
                        <a14:backgroundMark x1="89919" y1="67073" x2="80645" y2="76829"/>
                        <a14:backgroundMark x1="92339" y1="84146" x2="92339" y2="8414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8220"/>
          <a:stretch/>
        </p:blipFill>
        <p:spPr>
          <a:xfrm>
            <a:off x="6156176" y="3373247"/>
            <a:ext cx="2592288" cy="23600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5" cstate="print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000" b="97000" l="10000" r="98667">
                        <a14:foregroundMark x1="65333" y1="16000" x2="86000" y2="48000"/>
                        <a14:foregroundMark x1="61333" y1="5000" x2="72667" y2="15000"/>
                        <a14:foregroundMark x1="83333" y1="95000" x2="92667" y2="97000"/>
                        <a14:foregroundMark x1="98667" y1="95000" x2="98667" y2="95000"/>
                        <a14:backgroundMark x1="45333" y1="11000" x2="45333" y2="11000"/>
                        <a14:backgroundMark x1="51333" y1="1000" x2="51333" y2="1000"/>
                        <a14:backgroundMark x1="36667" y1="35000" x2="36667" y2="35000"/>
                        <a14:backgroundMark x1="37333" y1="28000" x2="37333" y2="28000"/>
                        <a14:backgroundMark x1="53333" y1="1000" x2="53333" y2="1000"/>
                        <a14:backgroundMark x1="46667" y1="7000" x2="46667" y2="7000"/>
                        <a14:backgroundMark x1="47333" y1="95000" x2="47333" y2="95000"/>
                        <a14:backgroundMark x1="50667" y1="94000" x2="50667" y2="94000"/>
                        <a14:backgroundMark x1="54667" y1="90000" x2="54667" y2="90000"/>
                        <a14:backgroundMark x1="39333" y1="67000" x2="39333" y2="67000"/>
                        <a14:backgroundMark x1="35333" y1="53000" x2="35333" y2="53000"/>
                        <a14:backgroundMark x1="38000" y1="31000" x2="38000" y2="31000"/>
                        <a14:backgroundMark x1="54667" y1="0" x2="54667" y2="0"/>
                      </a14:backgroundRemoval>
                    </a14:imgEffect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0699" t="2860"/>
          <a:stretch/>
        </p:blipFill>
        <p:spPr>
          <a:xfrm>
            <a:off x="5087749" y="3893266"/>
            <a:ext cx="1969028" cy="1839989"/>
          </a:xfrm>
          <a:prstGeom prst="rect">
            <a:avLst/>
          </a:prstGeom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779912" y="5517232"/>
            <a:ext cx="5149080" cy="110799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ja-JP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“human cognitive abilities ... [are] built upon social interaction” </a:t>
            </a:r>
          </a:p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  <a:latin typeface="Myriad Web"/>
                <a:cs typeface="Arial" charset="0"/>
              </a:rPr>
              <a:t>(Sinigaglia and Sparaci 2008)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  <a:latin typeface="Myriad Web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515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 flipH="1">
            <a:off x="4514712" y="-42454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465" y="2603080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55576" y="386104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296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 flipH="1">
            <a:off x="4514712" y="-42454"/>
            <a:ext cx="4661753" cy="6887327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0465" y="2603080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tx1">
                      <a:lumMod val="50000"/>
                      <a:lumOff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55576" y="386104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</a:t>
            </a:r>
            <a:r>
              <a:rPr lang="en-GB" i="0" strike="sng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partially explains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16016" y="4197099"/>
            <a:ext cx="453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cannot explain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891" y="3861048"/>
            <a:ext cx="3770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3.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284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 flipH="1">
            <a:off x="4514712" y="-42454"/>
            <a:ext cx="4661753" cy="6887327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0465" y="2603080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tx1">
                      <a:lumMod val="50000"/>
                      <a:lumOff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55576" y="386104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</a:t>
            </a:r>
            <a:r>
              <a:rPr lang="en-GB" i="0" strike="sng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partially explains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16016" y="4197099"/>
            <a:ext cx="453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cannot explain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2060848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6891" y="3861048"/>
            <a:ext cx="3770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3.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420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 flipH="1">
            <a:off x="4514712" y="-42454"/>
            <a:ext cx="4661753" cy="6887327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0465" y="2603080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tx1">
                      <a:lumMod val="50000"/>
                      <a:lumOff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55576" y="386104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</a:t>
            </a:r>
            <a:r>
              <a:rPr lang="en-GB" i="0" strike="sng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partially explains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16016" y="4197099"/>
            <a:ext cx="453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cannot explain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891" y="3861048"/>
            <a:ext cx="3770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3.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37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Shared agency could play no significant role in explaining how sophisticated forms of mindreading emerge.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6741368"/>
          </a:xfrm>
          <a:prstGeom prst="rect">
            <a:avLst/>
          </a:prstGeom>
          <a:solidFill>
            <a:schemeClr val="tx1">
              <a:alpha val="8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shared 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990600" y="1844824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intention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&lt;----&gt;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971600" y="3571996"/>
            <a:ext cx="67056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action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cxnSp>
        <p:nvCxnSpPr>
          <p:cNvPr id="13" name="Curved Connector 2"/>
          <p:cNvCxnSpPr/>
          <p:nvPr/>
        </p:nvCxnSpPr>
        <p:spPr bwMode="auto">
          <a:xfrm rot="15600000" flipH="1">
            <a:off x="3637020" y="2868214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cxnSp>
        <p:nvCxnSpPr>
          <p:cNvPr id="14" name="Curved Connector 2"/>
          <p:cNvCxnSpPr/>
          <p:nvPr/>
        </p:nvCxnSpPr>
        <p:spPr bwMode="auto">
          <a:xfrm rot="15600000" flipH="1">
            <a:off x="3684616" y="2869309"/>
            <a:ext cx="1295124" cy="11244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bg1"/>
            </a:solidFill>
            <a:prstDash val="solid"/>
            <a:round/>
            <a:headEnd type="arrow"/>
            <a:tailEnd type="arrow"/>
          </a:ln>
          <a:effectLst>
            <a:glow rad="50800">
              <a:schemeClr val="bg1">
                <a:alpha val="25000"/>
              </a:schemeClr>
            </a:glow>
          </a:effectLst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292080" y="2060848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shared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436096" y="3789040"/>
            <a:ext cx="3681264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w. individual agency</a:t>
            </a:r>
            <a:endParaRPr lang="en-US" i="0" dirty="0" smtClean="0">
              <a:effectLst>
                <a:glow rad="101600">
                  <a:srgbClr val="000000"/>
                </a:glow>
              </a:effectLst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86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 flipH="1">
            <a:off x="4514712" y="-42454"/>
            <a:ext cx="4661753" cy="6887327"/>
          </a:xfrm>
          <a:prstGeom prst="rect">
            <a:avLst/>
          </a:prstGeom>
        </p:spPr>
      </p:pic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0465" y="2603080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tx1">
                      <a:lumMod val="50000"/>
                      <a:lumOff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55576" y="386104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</a:t>
            </a:r>
            <a:r>
              <a:rPr lang="en-GB" i="0" strike="sng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partially explains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716016" y="4197099"/>
            <a:ext cx="453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cannot explain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6891" y="3861048"/>
            <a:ext cx="3770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3.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0" y="1052736"/>
            <a:ext cx="9144000" cy="10081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190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Outline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1. The leading philosophical approach to shared agency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000000"/>
                </a:solidFill>
                <a:effectLst>
                  <a:glow rad="152400">
                    <a:srgbClr val="FFFFFF"/>
                  </a:glow>
                </a:effectLst>
                <a:cs typeface="Arial" charset="0"/>
              </a:rPr>
              <a:t>2. Limits of this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(Building blocks for)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an alternative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4. Motor representation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5. The emergence of mindreading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cxnSp>
        <p:nvCxnSpPr>
          <p:cNvPr id="4" name="Straight Connector 3"/>
          <p:cNvCxnSpPr>
            <a:stCxn id="8" idx="1"/>
            <a:endCxn id="8" idx="3"/>
          </p:cNvCxnSpPr>
          <p:nvPr/>
        </p:nvCxnSpPr>
        <p:spPr bwMode="auto">
          <a:xfrm>
            <a:off x="539552" y="2964726"/>
            <a:ext cx="4824536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142145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4824536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Outline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1. The leading philosophical approach to shared agency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FFFFFF"/>
                </a:solidFill>
                <a:effectLst>
                  <a:glow rad="152400">
                    <a:srgbClr val="000000"/>
                  </a:glow>
                </a:effectLst>
                <a:cs typeface="Arial" charset="0"/>
              </a:rPr>
              <a:t>2. Limits of this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solidFill>
                  <a:srgbClr val="000000"/>
                </a:solidFill>
                <a:effectLst>
                  <a:glow rad="152400">
                    <a:srgbClr val="FFFFFF"/>
                  </a:glow>
                </a:effectLst>
                <a:cs typeface="Arial" charset="0"/>
              </a:rPr>
              <a:t>3. (Building blocks for) </a:t>
            </a:r>
            <a:r>
              <a:rPr lang="en-GB" i="0" dirty="0" smtClean="0">
                <a:solidFill>
                  <a:srgbClr val="000000"/>
                </a:solidFill>
                <a:effectLst>
                  <a:glow rad="152400">
                    <a:srgbClr val="FFFFFF"/>
                  </a:glow>
                </a:effectLst>
                <a:cs typeface="Arial" charset="0"/>
              </a:rPr>
              <a:t>an alternative approach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4. Motor representation</a:t>
            </a: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5. The emergence of mindreading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cxnSp>
        <p:nvCxnSpPr>
          <p:cNvPr id="4" name="Straight Connector 3"/>
          <p:cNvCxnSpPr>
            <a:stCxn id="8" idx="1"/>
            <a:endCxn id="8" idx="3"/>
          </p:cNvCxnSpPr>
          <p:nvPr/>
        </p:nvCxnSpPr>
        <p:spPr bwMode="auto">
          <a:xfrm>
            <a:off x="539552" y="2964726"/>
            <a:ext cx="4824536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ysDash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4278815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15716" y="3213557"/>
            <a:ext cx="51125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without shared intention</a:t>
            </a:r>
          </a:p>
        </p:txBody>
      </p:sp>
    </p:spTree>
    <p:extLst>
      <p:ext uri="{BB962C8B-B14F-4D97-AF65-F5344CB8AC3E}">
        <p14:creationId xmlns:p14="http://schemas.microsoft.com/office/powerpoint/2010/main" val="1271516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</p:spTree>
    <p:extLst>
      <p:ext uri="{BB962C8B-B14F-4D97-AF65-F5344CB8AC3E}">
        <p14:creationId xmlns:p14="http://schemas.microsoft.com/office/powerpoint/2010/main" val="32097174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420400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1766518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95174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225986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</p:spTree>
    <p:extLst>
      <p:ext uri="{BB962C8B-B14F-4D97-AF65-F5344CB8AC3E}">
        <p14:creationId xmlns:p14="http://schemas.microsoft.com/office/powerpoint/2010/main" val="395744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54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8204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‘our primitive actions, the ones we do not by doing something else, ... these are all the actions there are.’ (Davidson 1971, p. 59).</a:t>
            </a:r>
            <a:endParaRPr lang="en-US" i="0" dirty="0" smtClean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139952" y="3933056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3779911" y="494116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5" name="Oval 4"/>
          <p:cNvSpPr/>
          <p:nvPr/>
        </p:nvSpPr>
        <p:spPr bwMode="auto">
          <a:xfrm>
            <a:off x="2339752" y="45811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979711" y="46531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" name="Oval 3"/>
          <p:cNvSpPr/>
          <p:nvPr/>
        </p:nvSpPr>
        <p:spPr bwMode="auto">
          <a:xfrm>
            <a:off x="539552" y="3717032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4869160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turn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55976" y="4221088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unlock door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576" y="4005064"/>
            <a:ext cx="10081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move fingers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51520" y="3717032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4" name="Oval 13"/>
          <p:cNvSpPr/>
          <p:nvPr/>
        </p:nvSpPr>
        <p:spPr bwMode="auto">
          <a:xfrm>
            <a:off x="-1044624" y="2564904"/>
            <a:ext cx="1440160" cy="1440160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1484784"/>
            <a:ext cx="6012160" cy="5373216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345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rgbClr val="000000"/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rgbClr val="000000"/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rgbClr val="000000"/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5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852244" y="764704"/>
            <a:ext cx="864096" cy="360040"/>
          </a:xfrm>
          <a:prstGeom prst="roundRect">
            <a:avLst/>
          </a:prstGeom>
          <a:solidFill>
            <a:srgbClr val="FF00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100" i="0" dirty="0">
              <a:effectLst>
                <a:glow rad="101600">
                  <a:schemeClr val="tx2">
                    <a:alpha val="75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6" name="Left Brace 25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0" y="1700808"/>
            <a:ext cx="4572000" cy="4752528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067944" y="0"/>
            <a:ext cx="1080120" cy="6858000"/>
          </a:xfrm>
          <a:prstGeom prst="rect">
            <a:avLst/>
          </a:prstGeom>
          <a:gradFill flip="none" rotWithShape="1">
            <a:gsLst>
              <a:gs pos="37000">
                <a:schemeClr val="bg1">
                  <a:alpha val="0"/>
                </a:schemeClr>
              </a:gs>
              <a:gs pos="8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39634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226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4932113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</p:spTree>
    <p:extLst>
      <p:ext uri="{BB962C8B-B14F-4D97-AF65-F5344CB8AC3E}">
        <p14:creationId xmlns:p14="http://schemas.microsoft.com/office/powerpoint/2010/main" val="1415112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3475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tx2">
                    <a:alpha val="23000"/>
                  </a:schemeClr>
                </a:solidFill>
                <a:effectLst>
                  <a:glow rad="25400">
                    <a:schemeClr val="tx1">
                      <a:alpha val="23000"/>
                    </a:schemeClr>
                  </a:glo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87079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1556792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lumMod val="6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9418" y="116632"/>
            <a:ext cx="63968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ln>
                  <a:solidFill>
                    <a:schemeClr val="bg1"/>
                  </a:solidFill>
                </a:ln>
                <a:solidFill>
                  <a:schemeClr val="bg1">
                    <a:alpha val="67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2219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 rot="175467">
            <a:off x="251520" y="148478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2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0" y="404664"/>
            <a:ext cx="7308304" cy="108012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356599">
            <a:off x="323528" y="2564904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3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 rot="21331318">
            <a:off x="344929" y="4563649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4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356599">
            <a:off x="251520" y="332656"/>
            <a:ext cx="36004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lumMod val="75000"/>
                <a:lumOff val="25000"/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  <a:latin typeface="Myriad Web" charset="0"/>
              </a:rPr>
              <a:t>1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  <a:latin typeface="Myriad Web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65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65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369238"/>
            <a:ext cx="3600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(Ludwig 2007)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Bodily movements ‘are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all the actions there 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are’ </a:t>
            </a:r>
            <a:r>
              <a:rPr lang="en-US" i="0" dirty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(Davidson 1971, p. 59</a:t>
            </a: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)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In supposedly paradigm cases of joint action, there are no bodily movements with more than one agent.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Therefore: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2">
                      <a:alpha val="75000"/>
                    </a:schemeClr>
                  </a:glow>
                </a:effectLst>
              </a:rPr>
              <a:t>Supposedly paradigm cases are not joint actions.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narrow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5" name="Right Brace 14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031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action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70953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258651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692698"/>
            <a:ext cx="806489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Grounding</a:t>
            </a:r>
          </a:p>
          <a:p>
            <a:pPr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events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 ground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E, if: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and E occur;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are each (perhaps improper) parts of E; and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every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event that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a proper part of E but does not overlap 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,...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caused by some or all of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Agency</a:t>
            </a:r>
            <a:endParaRPr lang="en-US" b="1" i="0" dirty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For an individual to be among the agents of an event is for there to be actions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which ground this event where the individual is an agent of one or more of these actions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 algn="r"/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(Adapted from </a:t>
            </a:r>
            <a:r>
              <a:rPr lang="en-US" i="0" dirty="0" err="1" smtClean="0">
                <a:effectLst>
                  <a:glow rad="101600">
                    <a:srgbClr val="000000"/>
                  </a:glow>
                </a:effectLst>
              </a:rPr>
              <a:t>Pietroski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1998)</a:t>
            </a:r>
            <a:endParaRPr lang="en-US" i="0" dirty="0">
              <a:effectLst>
                <a:glow rad="101600">
                  <a:srgbClr val="000000"/>
                </a:glow>
              </a:effectLst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07504" y="3573016"/>
            <a:ext cx="8856984" cy="1728192"/>
          </a:xfrm>
          <a:prstGeom prst="round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64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7545" y="692698"/>
            <a:ext cx="8064896" cy="510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Grounding</a:t>
            </a:r>
          </a:p>
          <a:p>
            <a:pPr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events</a:t>
            </a:r>
            <a:r>
              <a:rPr lang="en-US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dirty="0">
                <a:effectLst>
                  <a:glow rad="101600">
                    <a:srgbClr val="000000"/>
                  </a:glow>
                </a:effectLst>
              </a:rPr>
              <a:t> ground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E, if: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and E occur;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are each (perhaps improper) parts of E; and </a:t>
            </a:r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pPr marL="360000">
              <a:spcAft>
                <a:spcPts val="1200"/>
              </a:spcAft>
            </a:pP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every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event that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a proper part of E but does not overlap D</a:t>
            </a:r>
            <a:r>
              <a:rPr lang="en-US" i="0" baseline="-25000" dirty="0" smtClean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,...</a:t>
            </a:r>
            <a:r>
              <a:rPr lang="en-US" i="0" dirty="0" err="1">
                <a:effectLst>
                  <a:glow rad="101600">
                    <a:srgbClr val="000000"/>
                  </a:glow>
                </a:effectLst>
              </a:rPr>
              <a:t>D</a:t>
            </a:r>
            <a:r>
              <a:rPr lang="en-US" i="0" baseline="-25000" dirty="0" err="1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is 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caused by some or all of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D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 smtClean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b="1" i="0" dirty="0" smtClean="0">
                <a:effectLst>
                  <a:glow rad="101600">
                    <a:srgbClr val="000000"/>
                  </a:glow>
                </a:effectLst>
              </a:rPr>
              <a:t>Agency</a:t>
            </a:r>
            <a:endParaRPr lang="en-US" b="1" i="0" dirty="0">
              <a:effectLst>
                <a:glow rad="101600">
                  <a:srgbClr val="000000"/>
                </a:glow>
              </a:effectLst>
            </a:endParaRPr>
          </a:p>
          <a:p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For an individual to be among the agents of an event is for there to be actions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1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, ... a</a:t>
            </a:r>
            <a:r>
              <a:rPr lang="en-US" i="0" baseline="-25000" dirty="0">
                <a:effectLst>
                  <a:glow rad="101600">
                    <a:srgbClr val="000000"/>
                  </a:glow>
                </a:effectLst>
              </a:rPr>
              <a:t>n</a:t>
            </a:r>
            <a:r>
              <a:rPr lang="en-US" i="0" dirty="0">
                <a:effectLst>
                  <a:glow rad="101600">
                    <a:srgbClr val="000000"/>
                  </a:glow>
                </a:effectLst>
              </a:rPr>
              <a:t> which ground this event where the individual is an agent of one or more of these actions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.</a:t>
            </a:r>
          </a:p>
          <a:p>
            <a:endParaRPr lang="en-US" i="0" dirty="0">
              <a:effectLst>
                <a:glow rad="101600">
                  <a:srgbClr val="000000"/>
                </a:glow>
              </a:effectLst>
            </a:endParaRPr>
          </a:p>
          <a:p>
            <a:pPr algn="r"/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(Adapted from </a:t>
            </a:r>
            <a:r>
              <a:rPr lang="en-US" i="0" dirty="0" err="1" smtClean="0">
                <a:effectLst>
                  <a:glow rad="101600">
                    <a:srgbClr val="000000"/>
                  </a:glow>
                </a:effectLst>
              </a:rPr>
              <a:t>Pietroski</a:t>
            </a:r>
            <a:r>
              <a:rPr lang="en-US" i="0" dirty="0" smtClean="0">
                <a:effectLst>
                  <a:glow rad="101600">
                    <a:srgbClr val="000000"/>
                  </a:glow>
                </a:effectLst>
              </a:rPr>
              <a:t> 1998)</a:t>
            </a:r>
            <a:endParaRPr lang="en-US" i="0" dirty="0">
              <a:effectLst>
                <a:glow rad="101600">
                  <a:srgbClr val="00000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6101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</p:spTree>
    <p:extLst>
      <p:ext uri="{BB962C8B-B14F-4D97-AF65-F5344CB8AC3E}">
        <p14:creationId xmlns:p14="http://schemas.microsoft.com/office/powerpoint/2010/main" val="1012334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68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0" y="1196752"/>
            <a:ext cx="9144000" cy="144016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00000">
                <a:schemeClr val="accent3"/>
              </a:gs>
              <a:gs pos="99000">
                <a:schemeClr val="bg1"/>
              </a:gs>
              <a:gs pos="57000">
                <a:schemeClr val="bg1"/>
              </a:gs>
              <a:gs pos="31000">
                <a:schemeClr val="bg1">
                  <a:alpha val="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1800" y="309160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dog’s singing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771800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907704" y="2852936"/>
            <a:ext cx="936104" cy="3600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2339752" y="3861048"/>
            <a:ext cx="504056" cy="21602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34" name="Left Brace 33"/>
          <p:cNvSpPr/>
          <p:nvPr/>
        </p:nvSpPr>
        <p:spPr bwMode="auto">
          <a:xfrm rot="16200000">
            <a:off x="2231740" y="3537013"/>
            <a:ext cx="288031" cy="3816424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7584" y="566124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We make the dog sing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5536" y="222751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my pulling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959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your pulling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99593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195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6770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730416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24" name="Left Brace 23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786582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bg1">
                    <a:lumMod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solidFill>
                <a:schemeClr val="bg1">
                  <a:lumMod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/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4123271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7544" y="369238"/>
            <a:ext cx="3600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action: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an </a:t>
            </a:r>
            <a:r>
              <a:rPr lang="en-US" i="0" strike="dblStrike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event with two or more agents </a:t>
            </a:r>
            <a:r>
              <a:rPr lang="en-US" sz="1100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(Ludwig 2007)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355976" y="223661"/>
            <a:ext cx="1440160" cy="144016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glow rad="1524000">
              <a:schemeClr val="bg1">
                <a:alpha val="5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Myriad Web" charset="0"/>
              </a:rPr>
              <a:t>too broad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Myriad Web" charset="0"/>
            </a:endParaRPr>
          </a:p>
        </p:txBody>
      </p:sp>
      <p:sp>
        <p:nvSpPr>
          <p:cNvPr id="16" name="Right Brace 15"/>
          <p:cNvSpPr/>
          <p:nvPr/>
        </p:nvSpPr>
        <p:spPr bwMode="auto">
          <a:xfrm>
            <a:off x="4067944" y="404664"/>
            <a:ext cx="216024" cy="1080120"/>
          </a:xfrm>
          <a:prstGeom prst="rightBrace">
            <a:avLst>
              <a:gd name="adj1" fmla="val 25455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40" name="Left Brace 39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43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solidFill>
                  <a:schemeClr val="tx1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532" y="2276874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532" y="3933058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7745" y="3140970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95537" y="1988840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5537" y="3645024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267745" y="2780928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907704" y="2852936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1907704" y="3861048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2" name="Left Brace 11"/>
          <p:cNvSpPr/>
          <p:nvPr/>
        </p:nvSpPr>
        <p:spPr bwMode="auto">
          <a:xfrm rot="16200000">
            <a:off x="1871700" y="3753037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1540" y="5733258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0" y="1916832"/>
            <a:ext cx="3779912" cy="4941168"/>
          </a:xfrm>
          <a:prstGeom prst="rect">
            <a:avLst/>
          </a:pr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88024" y="1124744"/>
            <a:ext cx="3779912" cy="331236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708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0517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7409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represents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487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512904" y="2659592"/>
            <a:ext cx="1656184" cy="2736304"/>
          </a:xfrm>
          <a:prstGeom prst="roundRect">
            <a:avLst/>
          </a:prstGeom>
          <a:solidFill>
            <a:srgbClr val="000000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55577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99592" y="4077072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Curved Connector 10"/>
          <p:cNvCxnSpPr>
            <a:stCxn id="12" idx="0"/>
          </p:cNvCxnSpPr>
          <p:nvPr/>
        </p:nvCxnSpPr>
        <p:spPr bwMode="auto">
          <a:xfrm rot="5400000" flipH="1" flipV="1">
            <a:off x="4860032" y="2492896"/>
            <a:ext cx="1080120" cy="252028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2" name="Rounded Rectangle 11"/>
          <p:cNvSpPr/>
          <p:nvPr/>
        </p:nvSpPr>
        <p:spPr bwMode="auto">
          <a:xfrm>
            <a:off x="3419873" y="4293096"/>
            <a:ext cx="1440160" cy="86409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shared intention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3" name="Curved Connector 12"/>
          <p:cNvCxnSpPr>
            <a:stCxn id="12" idx="0"/>
          </p:cNvCxnSpPr>
          <p:nvPr/>
        </p:nvCxnSpPr>
        <p:spPr bwMode="auto">
          <a:xfrm rot="16200000" flipV="1">
            <a:off x="2843808" y="2996952"/>
            <a:ext cx="648072" cy="1944216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2"/>
          <p:cNvSpPr txBox="1">
            <a:spLocks noChangeArrowheads="1"/>
          </p:cNvSpPr>
          <p:nvPr/>
        </p:nvSpPr>
        <p:spPr bwMode="auto">
          <a:xfrm rot="808668">
            <a:off x="2472886" y="3393613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coordinates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 rot="20189720">
            <a:off x="4271476" y="3063202"/>
            <a:ext cx="1640855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595959"/>
                </a:solidFill>
              </a:rPr>
              <a:t>represents</a:t>
            </a:r>
            <a:endParaRPr lang="en-US" dirty="0">
              <a:solidFill>
                <a:srgbClr val="595959"/>
              </a:solidFill>
            </a:endParaRPr>
          </a:p>
        </p:txBody>
      </p:sp>
      <p:cxnSp>
        <p:nvCxnSpPr>
          <p:cNvPr id="16" name="Curved Connector 15"/>
          <p:cNvCxnSpPr>
            <a:stCxn id="17" idx="0"/>
          </p:cNvCxnSpPr>
          <p:nvPr/>
        </p:nvCxnSpPr>
        <p:spPr bwMode="auto">
          <a:xfrm rot="15868923" flipH="1">
            <a:off x="4527243" y="1093307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chemeClr val="tx1">
                <a:alpha val="75000"/>
              </a:schemeClr>
            </a:glow>
          </a:effectLst>
        </p:spPr>
      </p:cxnSp>
      <p:sp>
        <p:nvSpPr>
          <p:cNvPr id="17" name="Rounded Rectangle 16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???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8" name="Curved Connector 17"/>
          <p:cNvCxnSpPr>
            <a:stCxn id="17" idx="0"/>
          </p:cNvCxnSpPr>
          <p:nvPr/>
        </p:nvCxnSpPr>
        <p:spPr bwMode="auto">
          <a:xfrm rot="5400000">
            <a:off x="2282954" y="2165574"/>
            <a:ext cx="1104202" cy="1278637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779912" y="764704"/>
            <a:ext cx="2304256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938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1" y="610846"/>
            <a:ext cx="6264296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‘I take a </a:t>
            </a:r>
            <a:r>
              <a:rPr lang="en-US" i="0" dirty="0" smtClean="0"/>
              <a:t>collective </a:t>
            </a:r>
            <a:r>
              <a:rPr lang="en-US" i="0" dirty="0"/>
              <a:t>action to involve a collective</a:t>
            </a:r>
            <a:r>
              <a:rPr lang="en-US" i="0" dirty="0" smtClean="0"/>
              <a:t> [shared] intention</a:t>
            </a:r>
            <a:r>
              <a:rPr lang="en-US" i="0" dirty="0"/>
              <a:t>.</a:t>
            </a:r>
            <a:r>
              <a:rPr lang="en-US" i="0" dirty="0" smtClean="0"/>
              <a:t>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(Gilbert 2006, p. 5)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90600" y="5055129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‘Shared intentionality is the foundation upon which joint action is built.’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(Carpenter 2009, p. 381)</a:t>
            </a:r>
            <a:endParaRPr lang="en-US" i="0" dirty="0">
              <a:ea typeface="Arial" charset="0"/>
              <a:cs typeface="Arial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71600" y="2102801"/>
            <a:ext cx="67056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/>
              <a:t>‘The sine qua non of collaborative action is a joint goal [</a:t>
            </a:r>
            <a:r>
              <a:rPr lang="en-US" i="0" dirty="0" smtClean="0"/>
              <a:t>shared intention] </a:t>
            </a:r>
            <a:r>
              <a:rPr lang="en-US" i="0" dirty="0"/>
              <a:t>and a joint </a:t>
            </a:r>
            <a:r>
              <a:rPr lang="en-US" i="0" dirty="0" smtClean="0"/>
              <a:t>commitment’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(Tomasello 2008, </a:t>
            </a:r>
            <a:r>
              <a:rPr lang="en-US" i="0" dirty="0"/>
              <a:t>p</a:t>
            </a:r>
            <a:r>
              <a:rPr lang="en-US" i="0" dirty="0" smtClean="0"/>
              <a:t>. 181</a:t>
            </a:r>
            <a:r>
              <a:rPr lang="en-US" i="0" dirty="0"/>
              <a:t>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3395168"/>
            <a:ext cx="67056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‘</a:t>
            </a:r>
            <a:r>
              <a:rPr lang="en-US" i="0" dirty="0"/>
              <a:t>the key property of joint action lies in its internal component [...] in the participants’ having a “collective” or “shared</a:t>
            </a:r>
            <a:r>
              <a:rPr lang="en-US" i="0" dirty="0" smtClean="0"/>
              <a:t>” intention</a:t>
            </a:r>
            <a:r>
              <a:rPr lang="en-US" i="0" dirty="0"/>
              <a:t>.</a:t>
            </a:r>
            <a:r>
              <a:rPr lang="en-US" i="0" dirty="0" smtClean="0"/>
              <a:t>’ 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(Alonso 2009, pp. 444-5)</a:t>
            </a: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27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1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Myriad Web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"/>
            <a:ext cx="9144001" cy="6858000"/>
            <a:chOff x="0" y="1"/>
            <a:chExt cx="9144001" cy="6858000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alphaModFix amt="3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4000" contrast="40000"/>
                      </a14:imgEffect>
                    </a14:imgLayer>
                  </a14:imgProps>
                </a:ext>
              </a:extLst>
            </a:blip>
            <a:srcRect l="5975" r="4835"/>
            <a:stretch/>
          </p:blipFill>
          <p:spPr bwMode="auto">
            <a:xfrm>
              <a:off x="1" y="1"/>
              <a:ext cx="9144000" cy="68580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 bwMode="auto">
            <a:xfrm>
              <a:off x="0" y="3212976"/>
              <a:ext cx="2267744" cy="43204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0"/>
                  </a:schemeClr>
                </a:gs>
                <a:gs pos="27000">
                  <a:schemeClr val="tx1">
                    <a:alpha val="65000"/>
                  </a:schemeClr>
                </a:gs>
                <a:gs pos="75000">
                  <a:schemeClr val="tx1">
                    <a:alpha val="65000"/>
                  </a:scheme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22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endParaRPr>
            </a:p>
          </p:txBody>
        </p:sp>
      </p:grp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9554" y="1412776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Members of a flash mob simultaneously open </a:t>
            </a: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their newspapers noisily </a:t>
            </a: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292082" y="1420330"/>
            <a:ext cx="324035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Onlookers simultaneously open their </a:t>
            </a:r>
            <a:r>
              <a:rPr lang="en-GB" i="0" dirty="0">
                <a:solidFill>
                  <a:schemeClr val="tx1"/>
                </a:solidFill>
                <a:effectLst/>
                <a:cs typeface="Arial" charset="0"/>
              </a:rPr>
              <a:t>newspapers noisily </a:t>
            </a:r>
            <a:endParaRPr lang="en-GB" i="0" dirty="0" smtClean="0"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552" y="3221679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Two friends walk to the metro station together.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292080" y="3229233"/>
            <a:ext cx="324035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Two strangers walk the same route side-by-side.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228186" y="2420888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(cf. Searle 1990: 92)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156176" y="3862209"/>
            <a:ext cx="26642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GB" i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Arial" charset="0"/>
              </a:rPr>
              <a:t>(Gilbert 1990)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9552" y="548680"/>
            <a:ext cx="32403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48066" y="210126"/>
            <a:ext cx="345638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Merely Parallel </a:t>
            </a:r>
            <a:b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</a:br>
            <a:r>
              <a:rPr lang="en-GB" i="0" dirty="0" smtClean="0">
                <a:solidFill>
                  <a:schemeClr val="tx1"/>
                </a:solidFill>
                <a:effectLst/>
                <a:cs typeface="Arial" charset="0"/>
              </a:rPr>
              <a:t>Individual Agency</a:t>
            </a:r>
          </a:p>
        </p:txBody>
      </p:sp>
    </p:spTree>
    <p:extLst>
      <p:ext uri="{BB962C8B-B14F-4D97-AF65-F5344CB8AC3E}">
        <p14:creationId xmlns:p14="http://schemas.microsoft.com/office/powerpoint/2010/main" val="3476191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976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532" y="2854097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Nora’s shooting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59532" y="4510281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Olive’s shooting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267745" y="3718193"/>
            <a:ext cx="14401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death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95537" y="2566063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95537" y="4222247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267745" y="3358151"/>
            <a:ext cx="1440160" cy="1440160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1524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907704" y="3430159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1907704" y="4438271"/>
            <a:ext cx="432048" cy="288032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152400">
              <a:schemeClr val="tx1">
                <a:alpha val="75000"/>
              </a:schemeClr>
            </a:glow>
          </a:effectLst>
        </p:spPr>
      </p:cxnSp>
      <p:sp>
        <p:nvSpPr>
          <p:cNvPr id="13" name="Left Brace 12"/>
          <p:cNvSpPr/>
          <p:nvPr/>
        </p:nvSpPr>
        <p:spPr bwMode="auto">
          <a:xfrm rot="16200000">
            <a:off x="1871700" y="4330260"/>
            <a:ext cx="288032" cy="3384376"/>
          </a:xfrm>
          <a:prstGeom prst="leftBrace">
            <a:avLst>
              <a:gd name="adj1" fmla="val 42544"/>
              <a:gd name="adj2" fmla="val 50000"/>
            </a:avLst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1540" y="6310481"/>
            <a:ext cx="31683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Fred’s killing</a:t>
            </a:r>
          </a:p>
        </p:txBody>
      </p:sp>
    </p:spTree>
    <p:extLst>
      <p:ext uri="{BB962C8B-B14F-4D97-AF65-F5344CB8AC3E}">
        <p14:creationId xmlns:p14="http://schemas.microsoft.com/office/powerpoint/2010/main" val="265621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2216584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12" name="Rectangle 11"/>
          <p:cNvSpPr/>
          <p:nvPr/>
        </p:nvSpPr>
        <p:spPr bwMode="auto">
          <a:xfrm>
            <a:off x="395536" y="332656"/>
            <a:ext cx="8424936" cy="3672408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139" y="369240"/>
            <a:ext cx="7796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It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 seems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useful to draw a distinction between elementary or thin forms of joint action common to humans and other social mammals and sophisticated or thick forms of joint action, perhaps unique to the human species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(Pacherie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Dokic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2006, 110)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695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975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3238" name="Oval 6"/>
          <p:cNvSpPr>
            <a:spLocks noChangeArrowheads="1"/>
          </p:cNvSpPr>
          <p:nvPr/>
        </p:nvSpPr>
        <p:spPr bwMode="auto">
          <a:xfrm>
            <a:off x="1546151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 flipV="1">
            <a:off x="1890639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1114351" y="444182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dirty="0"/>
              <a:t>sting</a:t>
            </a:r>
          </a:p>
        </p:txBody>
      </p:sp>
      <p:sp>
        <p:nvSpPr>
          <p:cNvPr id="223241" name="Oval 9"/>
          <p:cNvSpPr>
            <a:spLocks noChangeArrowheads="1"/>
          </p:cNvSpPr>
          <p:nvPr/>
        </p:nvSpPr>
        <p:spPr bwMode="auto">
          <a:xfrm>
            <a:off x="1258814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2" name="Line 10"/>
          <p:cNvSpPr>
            <a:spLocks noChangeShapeType="1"/>
          </p:cNvSpPr>
          <p:nvPr/>
        </p:nvSpPr>
        <p:spPr bwMode="auto">
          <a:xfrm flipV="1">
            <a:off x="1619176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3" name="Text Box 11"/>
          <p:cNvSpPr txBox="1">
            <a:spLocks noChangeArrowheads="1"/>
          </p:cNvSpPr>
          <p:nvPr/>
        </p:nvSpPr>
        <p:spPr bwMode="auto">
          <a:xfrm>
            <a:off x="827014" y="3789363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4" name="Oval 12"/>
          <p:cNvSpPr>
            <a:spLocks noChangeArrowheads="1"/>
          </p:cNvSpPr>
          <p:nvPr/>
        </p:nvSpPr>
        <p:spPr bwMode="auto">
          <a:xfrm>
            <a:off x="1187376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5" name="Line 13"/>
          <p:cNvSpPr>
            <a:spLocks noChangeShapeType="1"/>
          </p:cNvSpPr>
          <p:nvPr/>
        </p:nvSpPr>
        <p:spPr bwMode="auto">
          <a:xfrm>
            <a:off x="1547739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6" name="Text Box 14"/>
          <p:cNvSpPr txBox="1">
            <a:spLocks noChangeArrowheads="1"/>
          </p:cNvSpPr>
          <p:nvPr/>
        </p:nvSpPr>
        <p:spPr bwMode="auto">
          <a:xfrm>
            <a:off x="755576" y="3068638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47" name="Oval 15"/>
          <p:cNvSpPr>
            <a:spLocks noChangeArrowheads="1"/>
          </p:cNvSpPr>
          <p:nvPr/>
        </p:nvSpPr>
        <p:spPr bwMode="auto">
          <a:xfrm>
            <a:off x="1330251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48" name="Line 16"/>
          <p:cNvSpPr>
            <a:spLocks noChangeShapeType="1"/>
          </p:cNvSpPr>
          <p:nvPr/>
        </p:nvSpPr>
        <p:spPr bwMode="auto">
          <a:xfrm>
            <a:off x="1690614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49" name="Text Box 17"/>
          <p:cNvSpPr txBox="1">
            <a:spLocks noChangeArrowheads="1"/>
          </p:cNvSpPr>
          <p:nvPr/>
        </p:nvSpPr>
        <p:spPr bwMode="auto">
          <a:xfrm>
            <a:off x="898451" y="23495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/>
              <a:t>sting</a:t>
            </a:r>
          </a:p>
        </p:txBody>
      </p:sp>
      <p:sp>
        <p:nvSpPr>
          <p:cNvPr id="223250" name="Oval 18"/>
          <p:cNvSpPr>
            <a:spLocks noChangeArrowheads="1"/>
          </p:cNvSpPr>
          <p:nvPr/>
        </p:nvSpPr>
        <p:spPr bwMode="auto">
          <a:xfrm>
            <a:off x="1690614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1" name="Line 19"/>
          <p:cNvSpPr>
            <a:spLocks noChangeShapeType="1"/>
          </p:cNvSpPr>
          <p:nvPr/>
        </p:nvSpPr>
        <p:spPr bwMode="auto">
          <a:xfrm>
            <a:off x="2035101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2" name="Text Box 20"/>
          <p:cNvSpPr txBox="1">
            <a:spLocks noChangeArrowheads="1"/>
          </p:cNvSpPr>
          <p:nvPr/>
        </p:nvSpPr>
        <p:spPr bwMode="auto">
          <a:xfrm>
            <a:off x="1258814" y="17018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C0C0"/>
                </a:solidFill>
              </a:rPr>
              <a:t>sting</a:t>
            </a:r>
          </a:p>
        </p:txBody>
      </p:sp>
      <p:sp>
        <p:nvSpPr>
          <p:cNvPr id="223253" name="Oval 21"/>
          <p:cNvSpPr>
            <a:spLocks noChangeArrowheads="1"/>
          </p:cNvSpPr>
          <p:nvPr/>
        </p:nvSpPr>
        <p:spPr bwMode="auto">
          <a:xfrm>
            <a:off x="2338314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4" name="Line 22"/>
          <p:cNvSpPr>
            <a:spLocks noChangeShapeType="1"/>
          </p:cNvSpPr>
          <p:nvPr/>
        </p:nvSpPr>
        <p:spPr bwMode="auto">
          <a:xfrm>
            <a:off x="2635176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5" name="Text Box 23"/>
          <p:cNvSpPr txBox="1">
            <a:spLocks noChangeArrowheads="1"/>
          </p:cNvSpPr>
          <p:nvPr/>
        </p:nvSpPr>
        <p:spPr bwMode="auto">
          <a:xfrm>
            <a:off x="1906514" y="113030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969696"/>
                </a:solidFill>
              </a:rPr>
              <a:t>sting</a:t>
            </a:r>
          </a:p>
        </p:txBody>
      </p:sp>
      <p:sp>
        <p:nvSpPr>
          <p:cNvPr id="223256" name="Oval 24"/>
          <p:cNvSpPr>
            <a:spLocks noChangeArrowheads="1"/>
          </p:cNvSpPr>
          <p:nvPr/>
        </p:nvSpPr>
        <p:spPr bwMode="auto">
          <a:xfrm>
            <a:off x="3059039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57" name="Line 25"/>
          <p:cNvSpPr>
            <a:spLocks noChangeShapeType="1"/>
          </p:cNvSpPr>
          <p:nvPr/>
        </p:nvSpPr>
        <p:spPr bwMode="auto">
          <a:xfrm>
            <a:off x="3274939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58" name="Text Box 26"/>
          <p:cNvSpPr txBox="1">
            <a:spLocks noChangeArrowheads="1"/>
          </p:cNvSpPr>
          <p:nvPr/>
        </p:nvSpPr>
        <p:spPr bwMode="auto">
          <a:xfrm>
            <a:off x="2482776" y="333375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sting</a:t>
            </a:r>
          </a:p>
        </p:txBody>
      </p:sp>
      <p:sp>
        <p:nvSpPr>
          <p:cNvPr id="223259" name="Oval 27"/>
          <p:cNvSpPr>
            <a:spLocks noChangeArrowheads="1"/>
          </p:cNvSpPr>
          <p:nvPr/>
        </p:nvSpPr>
        <p:spPr bwMode="auto">
          <a:xfrm>
            <a:off x="3238426" y="2600325"/>
            <a:ext cx="1009650" cy="10096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3260" name="Oval 28"/>
          <p:cNvSpPr>
            <a:spLocks noChangeArrowheads="1"/>
          </p:cNvSpPr>
          <p:nvPr/>
        </p:nvSpPr>
        <p:spPr bwMode="auto">
          <a:xfrm>
            <a:off x="3706739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23261" name="Line 29"/>
          <p:cNvSpPr>
            <a:spLocks noChangeShapeType="1"/>
          </p:cNvSpPr>
          <p:nvPr/>
        </p:nvSpPr>
        <p:spPr bwMode="auto">
          <a:xfrm flipH="1">
            <a:off x="3851201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3262" name="Text Box 30"/>
          <p:cNvSpPr txBox="1">
            <a:spLocks noChangeArrowheads="1"/>
          </p:cNvSpPr>
          <p:nvPr/>
        </p:nvSpPr>
        <p:spPr bwMode="auto">
          <a:xfrm>
            <a:off x="3203501" y="260350"/>
            <a:ext cx="7842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rgbClr val="333333"/>
                </a:solidFill>
              </a:rPr>
              <a:t>sting</a:t>
            </a:r>
          </a:p>
        </p:txBody>
      </p:sp>
      <p:sp>
        <p:nvSpPr>
          <p:cNvPr id="223263" name="Text Box 31"/>
          <p:cNvSpPr txBox="1">
            <a:spLocks noChangeArrowheads="1"/>
          </p:cNvSpPr>
          <p:nvPr/>
        </p:nvSpPr>
        <p:spPr bwMode="auto">
          <a:xfrm>
            <a:off x="3238426" y="2724150"/>
            <a:ext cx="10080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 dirty="0">
                <a:solidFill>
                  <a:schemeClr val="tx1"/>
                </a:solidFill>
              </a:rPr>
              <a:t>death of fly</a:t>
            </a:r>
          </a:p>
        </p:txBody>
      </p:sp>
      <p:sp>
        <p:nvSpPr>
          <p:cNvPr id="223264" name="Oval 32"/>
          <p:cNvSpPr>
            <a:spLocks noChangeArrowheads="1"/>
          </p:cNvSpPr>
          <p:nvPr/>
        </p:nvSpPr>
        <p:spPr bwMode="auto">
          <a:xfrm>
            <a:off x="3292401" y="2654300"/>
            <a:ext cx="900113" cy="900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640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ounterexample-environm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2130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(b) the actions are coordinated; 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  <p:sp>
        <p:nvSpPr>
          <p:cNvPr id="12" name="Rectangle 11"/>
          <p:cNvSpPr/>
          <p:nvPr/>
        </p:nvSpPr>
        <p:spPr bwMode="auto">
          <a:xfrm>
            <a:off x="395536" y="332656"/>
            <a:ext cx="8424936" cy="3672408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139" y="369240"/>
            <a:ext cx="7796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“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It 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... seems </a:t>
            </a:r>
            <a:r>
              <a:rPr lang="en-US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useful to draw a distinction between elementary or thin forms of joint action common to humans and other social mammals and sophisticated or thick forms of joint action, perhaps unique to the human species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.”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(Pacherie &amp; </a:t>
            </a:r>
            <a:r>
              <a:rPr lang="en-US" i="0" dirty="0" err="1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Dokic</a:t>
            </a: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2006, 110)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222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3646185"/>
            <a:ext cx="19996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0" dirty="0"/>
              <a:t> (or ’collective’) 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368306" y="3299279"/>
            <a:ext cx="1688232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a typeface="Arial" charset="0"/>
              <a:cs typeface="Arial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195736" y="3212976"/>
            <a:ext cx="2281064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shared</a:t>
            </a:r>
          </a:p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078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2675256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1703873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6300192" y="3068960"/>
            <a:ext cx="144016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317296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4847702" y="3429000"/>
            <a:ext cx="1080120" cy="432048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effect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730737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/>
              <a:t>G is a distributive goal</a:t>
            </a:r>
            <a:r>
              <a:rPr lang="en-US" i="0" dirty="0" smtClean="0"/>
              <a:t>: it is an outcome to which each agent’s actions are individually directed and it is possible that: all actions succeed relative to this outcome.</a:t>
            </a:r>
            <a:endParaRPr lang="en-US" i="0" u="sng" dirty="0" smtClean="0"/>
          </a:p>
        </p:txBody>
      </p:sp>
    </p:spTree>
    <p:extLst>
      <p:ext uri="{BB962C8B-B14F-4D97-AF65-F5344CB8AC3E}">
        <p14:creationId xmlns:p14="http://schemas.microsoft.com/office/powerpoint/2010/main" val="3811893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3568" y="2875616"/>
            <a:ext cx="74888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72228" y="3379672"/>
            <a:ext cx="3240360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840610" y="3068962"/>
            <a:ext cx="3547814" cy="2972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of the other agents to perform activities directed to the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goal.</a:t>
            </a:r>
          </a:p>
          <a:p>
            <a:pPr>
              <a:spcBef>
                <a:spcPct val="25000"/>
              </a:spcBef>
              <a:spcAft>
                <a:spcPct val="25000"/>
              </a:spcAft>
              <a:defRPr/>
            </a:pPr>
            <a:r>
              <a:rPr lang="en-GB" i="0" dirty="0" smtClean="0">
                <a:effectLst>
                  <a:glow rad="101600">
                    <a:srgbClr val="000000"/>
                  </a:glow>
                </a:effectLst>
                <a:cs typeface="Arial" charset="0"/>
              </a:rPr>
              <a:t>Each agent most wants and expects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  <a:cs typeface="Arial" charset="0"/>
              </a:rPr>
              <a:t>the goal to occur as a common effect of all their goal-directed actions.</a:t>
            </a: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567116" y="2492896"/>
            <a:ext cx="333179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shared goal</a:t>
            </a:r>
          </a:p>
        </p:txBody>
      </p:sp>
      <p:sp>
        <p:nvSpPr>
          <p:cNvPr id="17" name="Left Brace 16"/>
          <p:cNvSpPr/>
          <p:nvPr/>
        </p:nvSpPr>
        <p:spPr bwMode="auto">
          <a:xfrm>
            <a:off x="4094592" y="2996954"/>
            <a:ext cx="576064" cy="3100037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8" name="Left Brace 17"/>
          <p:cNvSpPr/>
          <p:nvPr/>
        </p:nvSpPr>
        <p:spPr bwMode="auto">
          <a:xfrm flipH="1">
            <a:off x="3779912" y="4221088"/>
            <a:ext cx="348700" cy="648072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Goal-directed joint action: an event with two or more agents which, taken as a whole, is directed to a goal.</a:t>
            </a:r>
            <a:endParaRPr lang="en-US" i="0" dirty="0">
              <a:solidFill>
                <a:schemeClr val="tx1">
                  <a:lumMod val="50000"/>
                  <a:lumOff val="50000"/>
                </a:schemeClr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-324544" y="4149080"/>
            <a:ext cx="4392488" cy="864096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2139" y="2665504"/>
            <a:ext cx="3331790" cy="37878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27000">
                    <a:schemeClr val="tx1">
                      <a:alpha val="75000"/>
                    </a:schemeClr>
                  </a:glow>
                </a:effectLst>
              </a:rPr>
              <a:t>G is a collective goal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(a) it is a distributive goal;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solidFill>
                  <a:schemeClr val="tx1"/>
                </a:solidFill>
              </a:rPr>
              <a:t>(b) the actions are coordinated; 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</a:p>
          <a:p>
            <a:pPr>
              <a:spcAft>
                <a:spcPts val="12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(c) coordination of this type would normally facilitate occurrences of outcomes of this type.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92138" y="1289227"/>
            <a:ext cx="7940302" cy="1110177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 is a distributive goal</a:t>
            </a:r>
            <a:r>
              <a:rPr lang="en-US" i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it is an outcome to which each agent’s actions are individually directed and it is possible that: all actions succeed relative to this outcome.</a:t>
            </a:r>
            <a:endParaRPr lang="en-US" i="0" u="sng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83568" y="2420888"/>
            <a:ext cx="8460432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99592" y="1018904"/>
            <a:ext cx="7920880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err="1" smtClean="0">
                <a:effectLst>
                  <a:glow rad="127000">
                    <a:schemeClr val="tx1"/>
                  </a:glow>
                </a:effectLst>
              </a:rPr>
              <a:t>etc</a:t>
            </a:r>
            <a:r>
              <a:rPr lang="en-US" sz="9900" i="0" dirty="0" smtClean="0">
                <a:effectLst>
                  <a:glow rad="127000">
                    <a:schemeClr val="tx1"/>
                  </a:glow>
                </a:effectLst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779615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9263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31" r="9062"/>
          <a:stretch/>
        </p:blipFill>
        <p:spPr>
          <a:xfrm>
            <a:off x="-540568" y="-29328"/>
            <a:ext cx="4661753" cy="688732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99792" y="112474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bg1">
                      <a:lumMod val="50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355976" y="2420888"/>
            <a:ext cx="453650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prior existence of capacities for shared agency partially explains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6000">
                <a:schemeClr val="tx1">
                  <a:alpha val="65000"/>
                </a:schemeClr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9554" y="829158"/>
            <a:ext cx="5112568" cy="449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>
                <a:effectLst>
                  <a:glow rad="152400">
                    <a:schemeClr val="tx1"/>
                  </a:glow>
                </a:effectLst>
                <a:cs typeface="Arial" charset="0"/>
              </a:rPr>
              <a:t>1. All </a:t>
            </a: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shared agency involves shared intention.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2. Shared intention requires sophisticated mindreading.</a:t>
            </a:r>
          </a:p>
          <a:p>
            <a:pPr>
              <a:defRPr/>
            </a:pPr>
            <a:endParaRPr lang="en-GB" i="0" dirty="0" smtClean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Therefore:</a:t>
            </a: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endParaRPr lang="en-GB" i="0" dirty="0">
              <a:effectLst>
                <a:glow rad="152400">
                  <a:schemeClr val="tx1"/>
                </a:glow>
              </a:effectLst>
              <a:cs typeface="Arial" charset="0"/>
            </a:endParaRPr>
          </a:p>
          <a:p>
            <a:pPr>
              <a:defRPr/>
            </a:pPr>
            <a:r>
              <a:rPr lang="en-GB" i="0" dirty="0" smtClean="0">
                <a:effectLst>
                  <a:glow rad="152400">
                    <a:schemeClr val="tx1"/>
                  </a:glow>
                </a:effectLst>
                <a:cs typeface="Arial" charset="0"/>
              </a:rPr>
              <a:t>3. Shared agency could play no significant role in explaining how sophisticated forms of mindreading emerge.</a:t>
            </a:r>
          </a:p>
        </p:txBody>
      </p:sp>
    </p:spTree>
    <p:extLst>
      <p:ext uri="{BB962C8B-B14F-4D97-AF65-F5344CB8AC3E}">
        <p14:creationId xmlns:p14="http://schemas.microsoft.com/office/powerpoint/2010/main" val="427969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SC_AA_0666cutout.JPG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062"/>
          <a:stretch/>
        </p:blipFill>
        <p:spPr>
          <a:xfrm>
            <a:off x="-36512" y="0"/>
            <a:ext cx="4157697" cy="68580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483768" y="-27384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challenge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635897" y="1268760"/>
            <a:ext cx="504056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 the emergence, in evolution or development, of sophisticated forms of mindreading.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11760" y="2060848"/>
            <a:ext cx="6192688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>
                      <a:alpha val="34000"/>
                    </a:schemeClr>
                  </a:glow>
                </a:effectLst>
              </a:rPr>
              <a:t>conjecture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3356992"/>
            <a:ext cx="576064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The existence of abilities to engage in joint action partially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explains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how sophisticated forms of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mindreading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emerge in </a:t>
            </a:r>
            <a:r>
              <a:rPr lang="en-GB" i="0" dirty="0" smtClean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evolution </a:t>
            </a:r>
            <a:r>
              <a:rPr lang="en-GB" i="0" dirty="0">
                <a:solidFill>
                  <a:srgbClr val="7F7F7F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or development (or both)</a:t>
            </a:r>
            <a:endParaRPr lang="en-GB" dirty="0">
              <a:solidFill>
                <a:srgbClr val="7F7F7F"/>
              </a:solidFill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11560" y="4459759"/>
            <a:ext cx="7920880" cy="16180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2</a:t>
            </a:r>
            <a:r>
              <a:rPr lang="en-US" sz="9900" i="0" baseline="3000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nd</a:t>
            </a:r>
            <a:r>
              <a:rPr lang="en-US" sz="9900" i="0" dirty="0" smtClean="0">
                <a:solidFill>
                  <a:schemeClr val="tx1"/>
                </a:solidFill>
                <a:effectLst>
                  <a:glow rad="127000">
                    <a:schemeClr val="accent3"/>
                  </a:glow>
                </a:effectLst>
              </a:rPr>
              <a:t> objection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779912" y="5806425"/>
            <a:ext cx="5040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Joint action presupposes sophisticated mindreading</a:t>
            </a:r>
            <a:endParaRPr lang="en-GB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4878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98984" y="476672"/>
            <a:ext cx="3590925" cy="397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tidying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up the toys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Behne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et al 2005)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cooperatively pulling handles in sequence to make a dog-puppet sing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(Brownell et al 2006)</a:t>
            </a:r>
          </a:p>
          <a:p>
            <a:pPr algn="l">
              <a:spcBef>
                <a:spcPct val="25000"/>
              </a:spcBef>
            </a:pP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bouncing a ball on a large trampoline together </a:t>
            </a:r>
          </a:p>
          <a:p>
            <a:pPr algn="r">
              <a:spcBef>
                <a:spcPct val="25000"/>
              </a:spcBef>
            </a:pP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(</a:t>
            </a:r>
            <a:r>
              <a:rPr lang="en-GB" sz="1600" i="0" dirty="0" err="1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Tomasello</a:t>
            </a:r>
            <a:r>
              <a:rPr lang="en-GB" sz="1600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&amp; Carpenter 2007)</a:t>
            </a:r>
          </a:p>
          <a:p>
            <a:pPr algn="l">
              <a:spcBef>
                <a:spcPct val="25000"/>
              </a:spcBef>
            </a:pP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pretending to row a boat together</a:t>
            </a:r>
            <a:endParaRPr lang="en-GB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6811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52508</TotalTime>
  <Words>6335</Words>
  <Application>Microsoft Macintosh PowerPoint</Application>
  <PresentationFormat>On-screen Show (4:3)</PresentationFormat>
  <Paragraphs>996</Paragraphs>
  <Slides>100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1956</cp:revision>
  <cp:lastPrinted>2011-11-02T21:41:02Z</cp:lastPrinted>
  <dcterms:created xsi:type="dcterms:W3CDTF">2010-11-22T10:27:15Z</dcterms:created>
  <dcterms:modified xsi:type="dcterms:W3CDTF">2012-11-13T11:26:24Z</dcterms:modified>
  <cp:category/>
</cp:coreProperties>
</file>